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4" r:id="rId3"/>
    <p:sldId id="313" r:id="rId4"/>
    <p:sldId id="308" r:id="rId5"/>
    <p:sldId id="305" r:id="rId6"/>
    <p:sldId id="306" r:id="rId7"/>
    <p:sldId id="257" r:id="rId8"/>
    <p:sldId id="258" r:id="rId9"/>
    <p:sldId id="309" r:id="rId10"/>
    <p:sldId id="312" r:id="rId11"/>
    <p:sldId id="259" r:id="rId12"/>
    <p:sldId id="310" r:id="rId13"/>
    <p:sldId id="311"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90" r:id="rId28"/>
    <p:sldId id="273" r:id="rId29"/>
    <p:sldId id="274" r:id="rId30"/>
    <p:sldId id="275" r:id="rId31"/>
    <p:sldId id="276" r:id="rId32"/>
    <p:sldId id="281" r:id="rId33"/>
    <p:sldId id="279" r:id="rId34"/>
    <p:sldId id="277" r:id="rId35"/>
    <p:sldId id="282" r:id="rId36"/>
    <p:sldId id="284" r:id="rId37"/>
    <p:sldId id="285" r:id="rId38"/>
    <p:sldId id="286" r:id="rId39"/>
    <p:sldId id="287" r:id="rId40"/>
    <p:sldId id="291" r:id="rId41"/>
    <p:sldId id="292" r:id="rId42"/>
    <p:sldId id="294" r:id="rId43"/>
    <p:sldId id="295" r:id="rId44"/>
    <p:sldId id="296" r:id="rId45"/>
    <p:sldId id="297" r:id="rId46"/>
    <p:sldId id="298" r:id="rId47"/>
    <p:sldId id="299" r:id="rId48"/>
    <p:sldId id="300" r:id="rId49"/>
    <p:sldId id="301" r:id="rId50"/>
    <p:sldId id="302" r:id="rId51"/>
    <p:sldId id="303"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53" autoAdjust="0"/>
    <p:restoredTop sz="94624" autoAdjust="0"/>
  </p:normalViewPr>
  <p:slideViewPr>
    <p:cSldViewPr>
      <p:cViewPr varScale="1">
        <p:scale>
          <a:sx n="65" d="100"/>
          <a:sy n="65" d="100"/>
        </p:scale>
        <p:origin x="-141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programmingoneonone.com/2021/04/internet-of-thing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techtarget.com/whatis/definition/sensor" TargetMode="External"/><Relationship Id="rId3" Type="http://schemas.openxmlformats.org/officeDocument/2006/relationships/hyperlink" Target="https://internetofthingsagenda.techtarget.com/definition/injectable-ID-chip-biochip-transponder" TargetMode="External"/><Relationship Id="rId2" Type="http://schemas.openxmlformats.org/officeDocument/2006/relationships/hyperlink" Target="https://internetofthingsagenda.techtarget.com/definition/thing-in-the-Internet-of-Things" TargetMode="External"/><Relationship Id="rId1" Type="http://schemas.openxmlformats.org/officeDocument/2006/relationships/hyperlink" Target="https://internetofthingsagenda.techtarget.com/definition/unique-identifier-UID"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internetofthingsagenda.techtarget.com/definition/IoT-device"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UNIT-1</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ctr">
              <a:buNone/>
            </a:pPr>
            <a:endParaRPr lang="en-US" sz="7200" b="1" dirty="0" smtClean="0">
              <a:solidFill>
                <a:srgbClr val="C00000"/>
              </a:solidFill>
            </a:endParaRPr>
          </a:p>
          <a:p>
            <a:pPr algn="ctr">
              <a:buNone/>
            </a:pPr>
            <a:r>
              <a:rPr lang="en-US" sz="7200" b="1" dirty="0" smtClean="0">
                <a:solidFill>
                  <a:srgbClr val="C00000"/>
                </a:solidFill>
              </a:rPr>
              <a:t>INTRODUCTION </a:t>
            </a:r>
            <a:br>
              <a:rPr lang="en-US" sz="7200" b="1" dirty="0" smtClean="0">
                <a:solidFill>
                  <a:srgbClr val="C00000"/>
                </a:solidFill>
              </a:rPr>
            </a:br>
            <a:r>
              <a:rPr lang="en-US" sz="4800" b="1" dirty="0" smtClean="0">
                <a:solidFill>
                  <a:schemeClr val="bg2">
                    <a:lumMod val="50000"/>
                  </a:schemeClr>
                </a:solidFill>
              </a:rPr>
              <a:t>TO INTERNET OF THINGS</a:t>
            </a:r>
            <a:endParaRPr lang="en-US"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pic>
        <p:nvPicPr>
          <p:cNvPr id="1026" name="Picture 2"/>
          <p:cNvPicPr>
            <a:picLocks noGrp="1" noChangeAspect="1" noChangeArrowheads="1"/>
          </p:cNvPicPr>
          <p:nvPr>
            <p:ph idx="1"/>
          </p:nvPr>
        </p:nvPicPr>
        <p:blipFill>
          <a:blip r:embed="rId1"/>
          <a:srcRect/>
          <a:stretch>
            <a:fillRect/>
          </a:stretch>
        </p:blipFill>
        <p:spPr bwMode="auto">
          <a:xfrm>
            <a:off x="228600" y="-215276"/>
            <a:ext cx="9144000" cy="7877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rgbClr val="FF0000"/>
                </a:solidFill>
              </a:rPr>
              <a:t>Applications of </a:t>
            </a:r>
            <a:r>
              <a:rPr lang="en-IN" b="1" u="sng" dirty="0" err="1" smtClean="0">
                <a:solidFill>
                  <a:srgbClr val="FF0000"/>
                </a:solidFill>
              </a:rPr>
              <a:t>IoT</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descr="http://kpcbweb2.s3.amazonaws.com/content/710/original_aefd15169aaebd3f037b5ed672db6de1.png"/>
          <p:cNvPicPr/>
          <p:nvPr/>
        </p:nvPicPr>
        <p:blipFill>
          <a:blip r:embed="rId1"/>
          <a:srcRect b="3468"/>
          <a:stretch>
            <a:fillRect/>
          </a:stretch>
        </p:blipFill>
        <p:spPr bwMode="auto">
          <a:xfrm>
            <a:off x="304800" y="1285860"/>
            <a:ext cx="838200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rgbClr val="FF0000"/>
                </a:solidFill>
              </a:rPr>
              <a:t>Few Applications of </a:t>
            </a:r>
            <a:r>
              <a:rPr lang="en-IN" b="1" u="sng" dirty="0" err="1" smtClean="0">
                <a:solidFill>
                  <a:srgbClr val="FF0000"/>
                </a:solidFill>
              </a:rPr>
              <a:t>IoT</a:t>
            </a:r>
            <a:endParaRPr lang="en-US" dirty="0">
              <a:solidFill>
                <a:srgbClr val="FF0000"/>
              </a:solidFill>
            </a:endParaRPr>
          </a:p>
        </p:txBody>
      </p:sp>
      <p:sp>
        <p:nvSpPr>
          <p:cNvPr id="3" name="Content Placeholder 2"/>
          <p:cNvSpPr>
            <a:spLocks noGrp="1"/>
          </p:cNvSpPr>
          <p:nvPr>
            <p:ph idx="1"/>
          </p:nvPr>
        </p:nvSpPr>
        <p:spPr>
          <a:xfrm>
            <a:off x="304800" y="1143000"/>
            <a:ext cx="8458200" cy="5410200"/>
          </a:xfrm>
        </p:spPr>
        <p:txBody>
          <a:bodyPr>
            <a:normAutofit/>
          </a:bodyPr>
          <a:lstStyle/>
          <a:p>
            <a:pPr algn="just">
              <a:buClr>
                <a:srgbClr val="0000FF"/>
              </a:buClr>
              <a:buFont typeface="Wingdings" panose="05000000000000000000" pitchFamily="2" charset="2"/>
              <a:buChar char="ü"/>
            </a:pPr>
            <a:r>
              <a:rPr lang="en-IN" dirty="0" smtClean="0"/>
              <a:t>Building and Home automation</a:t>
            </a:r>
            <a:endParaRPr lang="en-IN" dirty="0" smtClean="0"/>
          </a:p>
          <a:p>
            <a:pPr algn="just">
              <a:buClr>
                <a:srgbClr val="0000FF"/>
              </a:buClr>
              <a:buFont typeface="Wingdings" panose="05000000000000000000" pitchFamily="2" charset="2"/>
              <a:buChar char="ü"/>
            </a:pPr>
            <a:r>
              <a:rPr lang="en-IN" dirty="0" smtClean="0"/>
              <a:t>Manufacturing</a:t>
            </a:r>
            <a:endParaRPr lang="en-IN" dirty="0" smtClean="0"/>
          </a:p>
          <a:p>
            <a:pPr algn="just">
              <a:buClr>
                <a:srgbClr val="0000FF"/>
              </a:buClr>
              <a:buFont typeface="Wingdings" panose="05000000000000000000" pitchFamily="2" charset="2"/>
              <a:buChar char="ü"/>
            </a:pPr>
            <a:r>
              <a:rPr lang="en-IN" dirty="0" smtClean="0"/>
              <a:t>Medical and Healthcare systems</a:t>
            </a:r>
            <a:endParaRPr lang="en-IN" dirty="0" smtClean="0"/>
          </a:p>
          <a:p>
            <a:pPr algn="just">
              <a:buClr>
                <a:srgbClr val="0000FF"/>
              </a:buClr>
              <a:buFont typeface="Wingdings" panose="05000000000000000000" pitchFamily="2" charset="2"/>
              <a:buChar char="ü"/>
            </a:pPr>
            <a:r>
              <a:rPr lang="en-IN" dirty="0" smtClean="0"/>
              <a:t>Media</a:t>
            </a:r>
            <a:endParaRPr lang="en-IN" dirty="0" smtClean="0"/>
          </a:p>
          <a:p>
            <a:pPr algn="just">
              <a:buClr>
                <a:srgbClr val="0000FF"/>
              </a:buClr>
              <a:buFont typeface="Wingdings" panose="05000000000000000000" pitchFamily="2" charset="2"/>
              <a:buChar char="ü"/>
            </a:pPr>
            <a:r>
              <a:rPr lang="en-IN" dirty="0" smtClean="0"/>
              <a:t>Environmental monitoring</a:t>
            </a:r>
            <a:endParaRPr lang="en-IN" dirty="0" smtClean="0"/>
          </a:p>
          <a:p>
            <a:pPr algn="just">
              <a:buClr>
                <a:srgbClr val="0000FF"/>
              </a:buClr>
              <a:buFont typeface="Wingdings" panose="05000000000000000000" pitchFamily="2" charset="2"/>
              <a:buChar char="ü"/>
            </a:pPr>
            <a:r>
              <a:rPr lang="en-IN" dirty="0" smtClean="0"/>
              <a:t>Infrastructure management</a:t>
            </a:r>
            <a:endParaRPr lang="en-IN" dirty="0" smtClean="0"/>
          </a:p>
          <a:p>
            <a:pPr algn="just">
              <a:buClr>
                <a:srgbClr val="0000FF"/>
              </a:buClr>
              <a:buFont typeface="Wingdings" panose="05000000000000000000" pitchFamily="2" charset="2"/>
              <a:buChar char="ü"/>
            </a:pPr>
            <a:r>
              <a:rPr lang="en-IN" dirty="0" smtClean="0"/>
              <a:t>Energy management</a:t>
            </a:r>
            <a:endParaRPr lang="en-IN" dirty="0" smtClean="0"/>
          </a:p>
          <a:p>
            <a:pPr algn="just">
              <a:buClr>
                <a:srgbClr val="0000FF"/>
              </a:buClr>
              <a:buFont typeface="Wingdings" panose="05000000000000000000" pitchFamily="2" charset="2"/>
              <a:buChar char="ü"/>
            </a:pPr>
            <a:r>
              <a:rPr lang="en-IN" dirty="0" smtClean="0"/>
              <a:t>Transportation</a:t>
            </a:r>
            <a:endParaRPr lang="en-IN" dirty="0" smtClean="0"/>
          </a:p>
          <a:p>
            <a:pPr algn="just">
              <a:buClr>
                <a:srgbClr val="0000FF"/>
              </a:buClr>
              <a:buFont typeface="Wingdings" panose="05000000000000000000" pitchFamily="2" charset="2"/>
              <a:buChar char="ü"/>
            </a:pPr>
            <a:r>
              <a:rPr lang="en-IN" dirty="0" smtClean="0"/>
              <a:t>Better quality of life for elderly</a:t>
            </a:r>
            <a:endParaRPr lang="en-IN"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FF0000"/>
                </a:solidFill>
                <a:latin typeface="Times New Roman" panose="02020603050405020304" pitchFamily="18" charset="0"/>
                <a:cs typeface="Times New Roman" panose="02020603050405020304" pitchFamily="18" charset="0"/>
              </a:rPr>
              <a:t>Characteristics of Internet of Things:</a:t>
            </a:r>
            <a:br>
              <a:rPr lang="en-US" sz="2800" b="1" dirty="0" smtClean="0">
                <a:solidFill>
                  <a:srgbClr val="FF0000"/>
                </a:solidFill>
                <a:latin typeface="Times New Roman" panose="02020603050405020304" pitchFamily="18" charset="0"/>
                <a:cs typeface="Times New Roman" panose="02020603050405020304" pitchFamily="18" charset="0"/>
              </a:rPr>
            </a:b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838200"/>
            <a:ext cx="8991600" cy="6019800"/>
          </a:xfrm>
        </p:spPr>
        <p:txBody>
          <a:bodyPr>
            <a:normAutofit/>
          </a:bodyPr>
          <a:lstStyle/>
          <a:p>
            <a:r>
              <a:rPr lang="en-US" sz="2400" dirty="0" smtClean="0">
                <a:latin typeface="Times New Roman" panose="02020603050405020304" pitchFamily="18" charset="0"/>
                <a:cs typeface="Times New Roman" panose="02020603050405020304" pitchFamily="18" charset="0"/>
              </a:rPr>
              <a:t>According to the definition of internet of things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there are lot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devices which are interconnected with each through internet. These devices sense the data continuously from their environment. Sensed data can either share with each other or transmitted on cloud server.</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Major Characteristics of the Internet of Things: </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There are the following characteristics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as follows. Let’s discuss it one by one</a:t>
            </a:r>
            <a:r>
              <a:rPr lang="en-US" sz="2400" dirty="0" smtClean="0"/>
              <a:t>.</a:t>
            </a:r>
            <a:endParaRPr lang="en-US" sz="2400" dirty="0" smtClean="0"/>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1. Connectivity : </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Connectivity is an important pillar of the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infrastructure.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devices should be connected regardless of their presence. Without connection, nothing makes sense.</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2. Identity :</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buNone/>
            </a:pPr>
            <a:r>
              <a:rPr lang="en-US" sz="2400" b="1" dirty="0" smtClean="0"/>
              <a:t>	</a:t>
            </a:r>
            <a:r>
              <a:rPr lang="en-US" sz="2400" dirty="0" smtClean="0">
                <a:latin typeface="Times New Roman" panose="02020603050405020304" pitchFamily="18" charset="0"/>
                <a:cs typeface="Times New Roman" panose="02020603050405020304" pitchFamily="18" charset="0"/>
              </a:rPr>
              <a:t>Each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 has its unique identity. If it needs to access the data from specific device then its identification element is very helpful.</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8991600" cy="6400800"/>
          </a:xfrm>
        </p:spPr>
        <p:txBody>
          <a:bodyPr>
            <a:normAutofit/>
          </a:bodyPr>
          <a:lstStyle/>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3. Intelligence</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The extraction of data from the sensor devices is very important. This data is only useful if it is interpreted properly.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perform operations on sensed data in such a way that the results are useful for us. It is the intelligence property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4. Scalability</a:t>
            </a:r>
            <a:r>
              <a:rPr lang="en-US" sz="2400"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The number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devices are increasing day by day. Hence, the scalability of an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should be enough that it can handle the massive traffic.</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5. Dynamic and Self-Adapting</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devices should dynamically adapt themselves according to situations.  For example a camera can capture data according to light conditions. It is shifted to night or day mode automatically. It is self-Adapting  technique</a:t>
            </a:r>
            <a:endParaRPr lang="en-US" sz="24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534400" cy="5821363"/>
          </a:xfrm>
        </p:spPr>
        <p:txBody>
          <a:bodyPr/>
          <a:lstStyle/>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6. Architecture</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architecture should be hybrid, supporting different manufacturers. So, it cannot be homogeneous in nature.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is not the name of any engineering branch.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comes to picture when multiple domains come together.</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7. Safety</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Safety should be the top priority. But in case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Safety is big challenge because multiple things are connected through internet. And security at each node is a critical and tough task.</a:t>
            </a:r>
            <a:endParaRPr lang="en-US" sz="24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762000"/>
          </a:xfrm>
        </p:spPr>
        <p:txBody>
          <a:bodyPr>
            <a:normAutofit fontScale="90000"/>
          </a:bodyPr>
          <a:lstStyle/>
          <a:p>
            <a:pPr algn="l"/>
            <a:r>
              <a:rPr lang="en-US" sz="3200" dirty="0" smtClean="0">
                <a:solidFill>
                  <a:srgbClr val="FF0000"/>
                </a:solidFill>
                <a:latin typeface="Times New Roman" panose="02020603050405020304" pitchFamily="18" charset="0"/>
                <a:cs typeface="Times New Roman" panose="02020603050405020304" pitchFamily="18" charset="0"/>
              </a:rPr>
              <a:t>Architecture of </a:t>
            </a:r>
            <a:r>
              <a:rPr lang="en-US" sz="3200" dirty="0" err="1" smtClean="0">
                <a:solidFill>
                  <a:srgbClr val="FF0000"/>
                </a:solidFill>
                <a:latin typeface="Times New Roman" panose="02020603050405020304" pitchFamily="18" charset="0"/>
                <a:cs typeface="Times New Roman" panose="02020603050405020304" pitchFamily="18" charset="0"/>
              </a:rPr>
              <a:t>IoT</a:t>
            </a:r>
            <a:r>
              <a:rPr lang="en-US" sz="3200" dirty="0" smtClean="0">
                <a:solidFill>
                  <a:srgbClr val="FF0000"/>
                </a:solidFill>
                <a:latin typeface="Times New Roman" panose="02020603050405020304" pitchFamily="18" charset="0"/>
                <a:cs typeface="Times New Roman" panose="02020603050405020304" pitchFamily="18" charset="0"/>
              </a:rPr>
              <a:t>:</a:t>
            </a:r>
            <a:br>
              <a:rPr lang="en-US" sz="3200" dirty="0" smtClean="0"/>
            </a:br>
            <a:endParaRPr lang="en-US" sz="3200" dirty="0"/>
          </a:p>
        </p:txBody>
      </p:sp>
      <p:sp>
        <p:nvSpPr>
          <p:cNvPr id="3" name="Content Placeholder 2"/>
          <p:cNvSpPr>
            <a:spLocks noGrp="1"/>
          </p:cNvSpPr>
          <p:nvPr>
            <p:ph idx="1"/>
          </p:nvPr>
        </p:nvSpPr>
        <p:spPr>
          <a:xfrm>
            <a:off x="0" y="381000"/>
            <a:ext cx="9144000" cy="6248400"/>
          </a:xfrm>
        </p:spPr>
        <p:txBody>
          <a:bodyPr>
            <a:normAutofit lnSpcReduction="10000"/>
          </a:bodyPr>
          <a:lstStyle/>
          <a:p>
            <a:r>
              <a:rPr lang="en-US" sz="2400" dirty="0" smtClean="0">
                <a:latin typeface="Times New Roman" panose="02020603050405020304" pitchFamily="18" charset="0"/>
                <a:cs typeface="Times New Roman" panose="02020603050405020304" pitchFamily="18" charset="0"/>
              </a:rPr>
              <a:t>There are different phases in the architecture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but they can vary according to the situations but generally, there are these four phases in the architecture of </a:t>
            </a:r>
            <a:r>
              <a:rPr lang="en-US" sz="2400" dirty="0" err="1" smtClean="0">
                <a:latin typeface="Times New Roman" panose="02020603050405020304" pitchFamily="18" charset="0"/>
                <a:cs typeface="Times New Roman" panose="02020603050405020304" pitchFamily="18" charset="0"/>
              </a:rPr>
              <a:t>IoT</a:t>
            </a:r>
            <a:endParaRPr lang="en-US" sz="2400" dirty="0" smtClean="0">
              <a:latin typeface="Times New Roman" panose="02020603050405020304" pitchFamily="18" charset="0"/>
              <a:cs typeface="Times New Roman" panose="02020603050405020304" pitchFamily="18" charset="0"/>
            </a:endParaRPr>
          </a:p>
          <a:p>
            <a:pPr>
              <a:buNone/>
            </a:pPr>
            <a:r>
              <a:rPr lang="en-US" sz="2400" b="1" dirty="0" smtClean="0">
                <a:solidFill>
                  <a:srgbClr val="FF0000"/>
                </a:solidFill>
                <a:latin typeface="Times New Roman" panose="02020603050405020304" pitchFamily="18" charset="0"/>
                <a:cs typeface="Times New Roman" panose="02020603050405020304" pitchFamily="18" charset="0"/>
              </a:rPr>
              <a:t>Networked Devices</a:t>
            </a:r>
            <a:endParaRPr lang="en-US" sz="2400" b="1" dirty="0" smtClean="0">
              <a:solidFill>
                <a:srgbClr val="FF0000"/>
              </a:solidFill>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These are the physical devices which include sensors, actuators, and transducers. These are the actual devices that collect and send the data for processing. They are capable of receiving real-time data and they can convert the physical quantities into electrical signals which can be sent through a network.</a:t>
            </a:r>
            <a:endParaRPr lang="en-US" sz="2400" dirty="0" smtClean="0">
              <a:latin typeface="Times New Roman" panose="02020603050405020304" pitchFamily="18" charset="0"/>
              <a:cs typeface="Times New Roman" panose="02020603050405020304" pitchFamily="18" charset="0"/>
            </a:endParaRPr>
          </a:p>
          <a:p>
            <a:pPr>
              <a:buNone/>
            </a:pPr>
            <a:r>
              <a:rPr lang="en-US" sz="2400" b="1" dirty="0" smtClean="0">
                <a:solidFill>
                  <a:srgbClr val="FF0000"/>
                </a:solidFill>
                <a:latin typeface="Times New Roman" panose="02020603050405020304" pitchFamily="18" charset="0"/>
                <a:cs typeface="Times New Roman" panose="02020603050405020304" pitchFamily="18" charset="0"/>
              </a:rPr>
              <a:t>Data Aggregation</a:t>
            </a:r>
            <a:endParaRPr lang="en-US" sz="2400" b="1" dirty="0" smtClean="0">
              <a:solidFill>
                <a:srgbClr val="FF0000"/>
              </a:solidFill>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It is a very important stage as it includes converting the raw data collected by sensors into meaningful data which can be used to take actions. It also includes Data Acquisition Systems and Internet Gateways. It converts the Analog signals provided by sensors into digital signals.</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629400"/>
          </a:xfrm>
        </p:spPr>
        <p:txBody>
          <a:bodyPr>
            <a:normAutofit/>
          </a:bodyPr>
          <a:lstStyle/>
          <a:p>
            <a:pPr>
              <a:buNone/>
            </a:pPr>
            <a:r>
              <a:rPr lang="en-US" sz="2600" b="1" dirty="0" smtClean="0">
                <a:solidFill>
                  <a:srgbClr val="FF0000"/>
                </a:solidFill>
                <a:latin typeface="Times New Roman" panose="02020603050405020304" pitchFamily="18" charset="0"/>
                <a:cs typeface="Times New Roman" panose="02020603050405020304" pitchFamily="18" charset="0"/>
              </a:rPr>
              <a:t>Final Analysis</a:t>
            </a:r>
            <a:endParaRPr lang="en-US" sz="2600" b="1" dirty="0" smtClean="0">
              <a:solidFill>
                <a:srgbClr val="FF0000"/>
              </a:solidFill>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This is a stage that includes edge IT analytics and the processing of data to make it more efficient and fully capable of execution. It also includes managing and locating all the devices correctly</a:t>
            </a:r>
            <a:endParaRPr lang="en-US" sz="2600" dirty="0" smtClean="0">
              <a:latin typeface="Times New Roman" panose="02020603050405020304" pitchFamily="18" charset="0"/>
              <a:cs typeface="Times New Roman" panose="02020603050405020304" pitchFamily="18" charset="0"/>
            </a:endParaRPr>
          </a:p>
          <a:p>
            <a:pPr>
              <a:buNone/>
            </a:pPr>
            <a:r>
              <a:rPr lang="en-US" sz="2600" b="1" dirty="0" smtClean="0">
                <a:solidFill>
                  <a:srgbClr val="FF0000"/>
                </a:solidFill>
                <a:latin typeface="Times New Roman" panose="02020603050405020304" pitchFamily="18" charset="0"/>
                <a:cs typeface="Times New Roman" panose="02020603050405020304" pitchFamily="18" charset="0"/>
              </a:rPr>
              <a:t>Cloud Analysis</a:t>
            </a:r>
            <a:endParaRPr lang="en-US" sz="2600" b="1" dirty="0" smtClean="0">
              <a:solidFill>
                <a:srgbClr val="FF0000"/>
              </a:solidFill>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The final data is received here and </a:t>
            </a:r>
            <a:r>
              <a:rPr lang="en-US" sz="2600" dirty="0" err="1" smtClean="0">
                <a:latin typeface="Times New Roman" panose="02020603050405020304" pitchFamily="18" charset="0"/>
                <a:cs typeface="Times New Roman" panose="02020603050405020304" pitchFamily="18" charset="0"/>
              </a:rPr>
              <a:t>analysed</a:t>
            </a:r>
            <a:r>
              <a:rPr lang="en-US" sz="2600" dirty="0" smtClean="0">
                <a:latin typeface="Times New Roman" panose="02020603050405020304" pitchFamily="18" charset="0"/>
                <a:cs typeface="Times New Roman" panose="02020603050405020304" pitchFamily="18" charset="0"/>
              </a:rPr>
              <a:t> closely and precisely in data </a:t>
            </a:r>
            <a:r>
              <a:rPr lang="en-US" sz="2600" dirty="0" err="1" smtClean="0">
                <a:latin typeface="Times New Roman" panose="02020603050405020304" pitchFamily="18" charset="0"/>
                <a:cs typeface="Times New Roman" panose="02020603050405020304" pitchFamily="18" charset="0"/>
              </a:rPr>
              <a:t>centres</a:t>
            </a:r>
            <a:r>
              <a:rPr lang="en-US" sz="2600" dirty="0" smtClean="0">
                <a:latin typeface="Times New Roman" panose="02020603050405020304" pitchFamily="18" charset="0"/>
                <a:cs typeface="Times New Roman" panose="02020603050405020304" pitchFamily="18" charset="0"/>
              </a:rPr>
              <a:t>. They process and clean the data to make it free from any kind of errors and missing values. After this stage, data is ready to be sent back and executed to perform operations.</a:t>
            </a:r>
            <a:endParaRPr lang="en-US" sz="2600" dirty="0" smtClean="0">
              <a:latin typeface="Times New Roman" panose="02020603050405020304" pitchFamily="18" charset="0"/>
              <a:cs typeface="Times New Roman" panose="02020603050405020304" pitchFamily="18" charset="0"/>
            </a:endParaRPr>
          </a:p>
          <a:p>
            <a:r>
              <a:rPr lang="en-US" b="1" dirty="0" smtClean="0"/>
              <a:t>Now let us see the basic fundamental architecture of </a:t>
            </a:r>
            <a:r>
              <a:rPr lang="en-US" b="1" dirty="0" err="1" smtClean="0"/>
              <a:t>IoT</a:t>
            </a:r>
            <a:r>
              <a:rPr lang="en-US" b="1" dirty="0" smtClean="0"/>
              <a:t> which consists of four stages as shown in the diagram given below</a:t>
            </a:r>
            <a:endParaRPr lang="en-US"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tutorialspoint.com/assets/questions/media/64052/iot_architecture.jpg"/>
          <p:cNvPicPr>
            <a:picLocks noGrp="1" noChangeAspect="1" noChangeArrowheads="1"/>
          </p:cNvPicPr>
          <p:nvPr>
            <p:ph idx="1"/>
          </p:nvPr>
        </p:nvPicPr>
        <p:blipFill>
          <a:blip r:embed="rId1"/>
          <a:srcRect/>
          <a:stretch>
            <a:fillRect/>
          </a:stretch>
        </p:blipFill>
        <p:spPr bwMode="auto">
          <a:xfrm>
            <a:off x="835223" y="762000"/>
            <a:ext cx="7948548" cy="5410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sz="2600" b="1" dirty="0" smtClean="0">
                <a:solidFill>
                  <a:srgbClr val="FF0000"/>
                </a:solidFill>
                <a:latin typeface="Times New Roman" panose="02020603050405020304" pitchFamily="18" charset="0"/>
                <a:cs typeface="Times New Roman" panose="02020603050405020304" pitchFamily="18" charset="0"/>
              </a:rPr>
              <a:t>Sensing Layer</a:t>
            </a:r>
            <a:r>
              <a:rPr lang="en-US" b="1" dirty="0" smtClean="0"/>
              <a:t> </a:t>
            </a:r>
            <a:r>
              <a:rPr lang="en-US" dirty="0" smtClean="0"/>
              <a:t>− </a:t>
            </a:r>
            <a:r>
              <a:rPr lang="en-US" sz="2600" dirty="0" smtClean="0">
                <a:latin typeface="Times New Roman" panose="02020603050405020304" pitchFamily="18" charset="0"/>
                <a:cs typeface="Times New Roman" panose="02020603050405020304" pitchFamily="18" charset="0"/>
              </a:rPr>
              <a:t>The first stage of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includes sensors, devices, actuators etc. which collect data from the physical environment, processes it and then sends it over the network.</a:t>
            </a:r>
            <a:endParaRPr lang="en-US" sz="2600" dirty="0" smtClean="0">
              <a:latin typeface="Times New Roman" panose="02020603050405020304" pitchFamily="18" charset="0"/>
              <a:cs typeface="Times New Roman" panose="02020603050405020304" pitchFamily="18" charset="0"/>
            </a:endParaRPr>
          </a:p>
          <a:p>
            <a:pPr>
              <a:buNone/>
            </a:pPr>
            <a:r>
              <a:rPr lang="en-US" sz="2600" b="1" dirty="0" smtClean="0">
                <a:solidFill>
                  <a:srgbClr val="FF0000"/>
                </a:solidFill>
                <a:latin typeface="Times New Roman" panose="02020603050405020304" pitchFamily="18" charset="0"/>
                <a:cs typeface="Times New Roman" panose="02020603050405020304" pitchFamily="18" charset="0"/>
              </a:rPr>
              <a:t>Network Layer</a:t>
            </a:r>
            <a:r>
              <a:rPr lang="en-US" b="1" dirty="0" smtClean="0"/>
              <a:t> </a:t>
            </a:r>
            <a:r>
              <a:rPr lang="en-US" dirty="0" smtClean="0"/>
              <a:t>− </a:t>
            </a:r>
            <a:r>
              <a:rPr lang="en-US" sz="2600" dirty="0" smtClean="0">
                <a:latin typeface="Times New Roman" panose="02020603050405020304" pitchFamily="18" charset="0"/>
                <a:cs typeface="Times New Roman" panose="02020603050405020304" pitchFamily="18" charset="0"/>
              </a:rPr>
              <a:t>The second stage of the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consists of Network Gateways and Data Acquisition Systems. DAS converts the analogue data (collected from Sensors) into Digital Data. It also performs malware detection and data management.</a:t>
            </a:r>
            <a:endParaRPr lang="en-US" sz="2600" dirty="0" smtClean="0">
              <a:latin typeface="Times New Roman" panose="02020603050405020304" pitchFamily="18" charset="0"/>
              <a:cs typeface="Times New Roman" panose="02020603050405020304" pitchFamily="18" charset="0"/>
            </a:endParaRPr>
          </a:p>
          <a:p>
            <a:pPr>
              <a:buNone/>
            </a:pPr>
            <a:r>
              <a:rPr lang="en-US" sz="2600" b="1" dirty="0" smtClean="0">
                <a:solidFill>
                  <a:srgbClr val="FF0000"/>
                </a:solidFill>
                <a:latin typeface="Times New Roman" panose="02020603050405020304" pitchFamily="18" charset="0"/>
                <a:cs typeface="Times New Roman" panose="02020603050405020304" pitchFamily="18" charset="0"/>
              </a:rPr>
              <a:t>Data Processing Layer</a:t>
            </a:r>
            <a:r>
              <a:rPr lang="en-US" sz="2800" b="1" dirty="0" smtClean="0"/>
              <a:t> </a:t>
            </a:r>
            <a:r>
              <a:rPr lang="en-US" sz="2800" dirty="0" smtClean="0"/>
              <a:t>− </a:t>
            </a:r>
            <a:r>
              <a:rPr lang="en-US" sz="2600" dirty="0" smtClean="0">
                <a:latin typeface="Times New Roman" panose="02020603050405020304" pitchFamily="18" charset="0"/>
                <a:cs typeface="Times New Roman" panose="02020603050405020304" pitchFamily="18" charset="0"/>
              </a:rPr>
              <a:t>The third stage of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is the most important stage. Here, data is pre-processed on its variety and separated accordingly. After this, it is sent to Data </a:t>
            </a:r>
            <a:r>
              <a:rPr lang="en-US" sz="2600" dirty="0" err="1" smtClean="0">
                <a:latin typeface="Times New Roman" panose="02020603050405020304" pitchFamily="18" charset="0"/>
                <a:cs typeface="Times New Roman" panose="02020603050405020304" pitchFamily="18" charset="0"/>
              </a:rPr>
              <a:t>Centres</a:t>
            </a:r>
            <a:r>
              <a:rPr lang="en-US" sz="2600" dirty="0" smtClean="0">
                <a:latin typeface="Times New Roman" panose="02020603050405020304" pitchFamily="18" charset="0"/>
                <a:cs typeface="Times New Roman" panose="02020603050405020304" pitchFamily="18" charset="0"/>
              </a:rPr>
              <a:t>. Here Edge IT comes into use.</a:t>
            </a:r>
            <a:endParaRPr lang="en-US" sz="2600" dirty="0" smtClean="0">
              <a:latin typeface="Times New Roman" panose="02020603050405020304" pitchFamily="18" charset="0"/>
              <a:cs typeface="Times New Roman" panose="02020603050405020304" pitchFamily="18" charset="0"/>
            </a:endParaRPr>
          </a:p>
          <a:p>
            <a:pPr>
              <a:buNone/>
            </a:pPr>
            <a:r>
              <a:rPr lang="en-US" sz="2600" b="1" dirty="0" smtClean="0">
                <a:solidFill>
                  <a:srgbClr val="FF0000"/>
                </a:solidFill>
                <a:latin typeface="Times New Roman" panose="02020603050405020304" pitchFamily="18" charset="0"/>
                <a:cs typeface="Times New Roman" panose="02020603050405020304" pitchFamily="18" charset="0"/>
              </a:rPr>
              <a:t>Application Layer</a:t>
            </a:r>
            <a:r>
              <a:rPr lang="en-US" sz="2800" b="1" dirty="0" smtClean="0"/>
              <a:t> </a:t>
            </a:r>
            <a:r>
              <a:rPr lang="en-US" sz="2800" dirty="0" smtClean="0"/>
              <a:t>− </a:t>
            </a:r>
            <a:r>
              <a:rPr lang="en-US" sz="2600" dirty="0" smtClean="0">
                <a:latin typeface="Times New Roman" panose="02020603050405020304" pitchFamily="18" charset="0"/>
                <a:cs typeface="Times New Roman" panose="02020603050405020304" pitchFamily="18" charset="0"/>
              </a:rPr>
              <a:t>The fourth stage of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consists of Cloud/Data </a:t>
            </a:r>
            <a:r>
              <a:rPr lang="en-US" sz="2600" dirty="0" err="1" smtClean="0">
                <a:latin typeface="Times New Roman" panose="02020603050405020304" pitchFamily="18" charset="0"/>
                <a:cs typeface="Times New Roman" panose="02020603050405020304" pitchFamily="18" charset="0"/>
              </a:rPr>
              <a:t>Centres</a:t>
            </a:r>
            <a:r>
              <a:rPr lang="en-US" sz="2600" dirty="0" smtClean="0">
                <a:latin typeface="Times New Roman" panose="02020603050405020304" pitchFamily="18" charset="0"/>
                <a:cs typeface="Times New Roman" panose="02020603050405020304" pitchFamily="18" charset="0"/>
              </a:rPr>
              <a:t> where data is managed and used by applications like agriculture, </a:t>
            </a:r>
            <a:r>
              <a:rPr lang="en-US" sz="2600" dirty="0" err="1" smtClean="0">
                <a:latin typeface="Times New Roman" panose="02020603050405020304" pitchFamily="18" charset="0"/>
                <a:cs typeface="Times New Roman" panose="02020603050405020304" pitchFamily="18" charset="0"/>
              </a:rPr>
              <a:t>defence</a:t>
            </a:r>
            <a:r>
              <a:rPr lang="en-US" sz="2600" dirty="0" smtClean="0">
                <a:latin typeface="Times New Roman" panose="02020603050405020304" pitchFamily="18" charset="0"/>
                <a:cs typeface="Times New Roman" panose="02020603050405020304" pitchFamily="18" charset="0"/>
              </a:rPr>
              <a:t>, health care etc.</a:t>
            </a:r>
            <a:endParaRPr lang="en-US" sz="2600" dirty="0" smtClean="0">
              <a:latin typeface="Times New Roman" panose="02020603050405020304" pitchFamily="18" charset="0"/>
              <a:cs typeface="Times New Roman" panose="02020603050405020304" pitchFamily="18" charset="0"/>
            </a:endParaRPr>
          </a:p>
          <a:p>
            <a:pPr>
              <a:buNone/>
            </a:pPr>
            <a:endParaRPr lang="en-US" sz="2600" dirty="0" smtClean="0">
              <a:latin typeface="Times New Roman" panose="02020603050405020304" pitchFamily="18" charset="0"/>
              <a:cs typeface="Times New Roman" panose="02020603050405020304" pitchFamily="18" charset="0"/>
            </a:endParaRPr>
          </a:p>
          <a:p>
            <a:pPr>
              <a:buNone/>
            </a:pPr>
            <a:endParaRPr lang="en-US" sz="26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lstStyle/>
          <a:p>
            <a:pPr algn="l"/>
            <a:r>
              <a:rPr lang="en-US" dirty="0" smtClean="0">
                <a:solidFill>
                  <a:srgbClr val="FF0000"/>
                </a:solidFill>
                <a:latin typeface="Times New Roman" panose="02020603050405020304" pitchFamily="18" charset="0"/>
                <a:cs typeface="Times New Roman" panose="02020603050405020304" pitchFamily="18" charset="0"/>
              </a:rPr>
              <a:t>History of </a:t>
            </a:r>
            <a:r>
              <a:rPr lang="en-US" dirty="0" err="1" smtClean="0">
                <a:solidFill>
                  <a:srgbClr val="FF0000"/>
                </a:solidFill>
                <a:latin typeface="Times New Roman" panose="02020603050405020304" pitchFamily="18" charset="0"/>
                <a:cs typeface="Times New Roman" panose="02020603050405020304" pitchFamily="18" charset="0"/>
              </a:rPr>
              <a:t>IoT</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1027" name="Picture 3"/>
          <p:cNvPicPr>
            <a:picLocks noGrp="1" noChangeAspect="1" noChangeArrowheads="1"/>
          </p:cNvPicPr>
          <p:nvPr>
            <p:ph idx="1"/>
          </p:nvPr>
        </p:nvPicPr>
        <p:blipFill>
          <a:blip r:embed="rId1"/>
          <a:srcRect/>
          <a:stretch>
            <a:fillRect/>
          </a:stretch>
        </p:blipFill>
        <p:spPr bwMode="auto">
          <a:xfrm>
            <a:off x="304800" y="990600"/>
            <a:ext cx="8305800" cy="5370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629400"/>
          </a:xfrm>
        </p:spPr>
        <p:txBody>
          <a:bodyPr>
            <a:normAutofit fontScale="70000" lnSpcReduction="20000"/>
          </a:bodyPr>
          <a:lstStyle/>
          <a:p>
            <a:r>
              <a:rPr lang="en-US" sz="4600" dirty="0" smtClean="0">
                <a:solidFill>
                  <a:srgbClr val="FF0000"/>
                </a:solidFill>
                <a:latin typeface="Times New Roman" panose="02020603050405020304" pitchFamily="18" charset="0"/>
                <a:cs typeface="Times New Roman" panose="02020603050405020304" pitchFamily="18" charset="0"/>
              </a:rPr>
              <a:t>Advantages</a:t>
            </a:r>
            <a:endParaRPr lang="en-US" sz="4600" dirty="0" smtClean="0">
              <a:solidFill>
                <a:srgbClr val="FF0000"/>
              </a:solidFill>
              <a:latin typeface="Times New Roman" panose="02020603050405020304" pitchFamily="18" charset="0"/>
              <a:cs typeface="Times New Roman" panose="02020603050405020304" pitchFamily="18" charset="0"/>
            </a:endParaRPr>
          </a:p>
          <a:p>
            <a:r>
              <a:rPr lang="en-US" sz="3400" dirty="0" smtClean="0">
                <a:latin typeface="Times New Roman" panose="02020603050405020304" pitchFamily="18" charset="0"/>
                <a:cs typeface="Times New Roman" panose="02020603050405020304" pitchFamily="18" charset="0"/>
              </a:rPr>
              <a:t>The advantages of </a:t>
            </a:r>
            <a:r>
              <a:rPr lang="en-US" sz="3400" dirty="0" err="1" smtClean="0">
                <a:latin typeface="Times New Roman" panose="02020603050405020304" pitchFamily="18" charset="0"/>
                <a:cs typeface="Times New Roman" panose="02020603050405020304" pitchFamily="18" charset="0"/>
              </a:rPr>
              <a:t>IoT</a:t>
            </a:r>
            <a:r>
              <a:rPr lang="en-US" sz="3400" dirty="0" smtClean="0">
                <a:latin typeface="Times New Roman" panose="02020603050405020304" pitchFamily="18" charset="0"/>
                <a:cs typeface="Times New Roman" panose="02020603050405020304" pitchFamily="18" charset="0"/>
              </a:rPr>
              <a:t> are as follows −</a:t>
            </a:r>
            <a:endParaRPr lang="en-US" sz="3400" dirty="0" smtClean="0">
              <a:latin typeface="Times New Roman" panose="02020603050405020304" pitchFamily="18" charset="0"/>
              <a:cs typeface="Times New Roman" panose="02020603050405020304" pitchFamily="18" charset="0"/>
            </a:endParaRPr>
          </a:p>
          <a:p>
            <a:pPr>
              <a:buNone/>
            </a:pPr>
            <a:r>
              <a:rPr lang="en-US" sz="3400" b="1" dirty="0" smtClean="0">
                <a:solidFill>
                  <a:srgbClr val="FF0000"/>
                </a:solidFill>
                <a:latin typeface="Times New Roman" panose="02020603050405020304" pitchFamily="18" charset="0"/>
                <a:cs typeface="Times New Roman" panose="02020603050405020304" pitchFamily="18" charset="0"/>
              </a:rPr>
              <a:t>Cost Reduction</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 IOT devices catch any problem very fast as compared to traditional troubleshooting. It not only saves time but also saves costs of large repairs.</a:t>
            </a:r>
            <a:endParaRPr lang="en-US" sz="3400" dirty="0" smtClean="0">
              <a:latin typeface="Times New Roman" panose="02020603050405020304" pitchFamily="18" charset="0"/>
              <a:cs typeface="Times New Roman" panose="02020603050405020304" pitchFamily="18" charset="0"/>
            </a:endParaRPr>
          </a:p>
          <a:p>
            <a:pPr>
              <a:buNone/>
            </a:pPr>
            <a:r>
              <a:rPr lang="en-US" sz="3400" b="1" dirty="0" smtClean="0">
                <a:solidFill>
                  <a:srgbClr val="FF0000"/>
                </a:solidFill>
                <a:latin typeface="Times New Roman" panose="02020603050405020304" pitchFamily="18" charset="0"/>
                <a:cs typeface="Times New Roman" panose="02020603050405020304" pitchFamily="18" charset="0"/>
              </a:rPr>
              <a:t>Efficiency and Productivity</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 An automated PDF conversion and creation tool will remove the hustle of PDF editing and archiving. Hence, increase in Efficiency and Productivity.</a:t>
            </a:r>
            <a:endParaRPr lang="en-US" sz="3400" dirty="0" smtClean="0">
              <a:latin typeface="Times New Roman" panose="02020603050405020304" pitchFamily="18" charset="0"/>
              <a:cs typeface="Times New Roman" panose="02020603050405020304" pitchFamily="18" charset="0"/>
            </a:endParaRPr>
          </a:p>
          <a:p>
            <a:pPr>
              <a:buNone/>
            </a:pPr>
            <a:r>
              <a:rPr lang="en-US" sz="3400" b="1" dirty="0" smtClean="0">
                <a:solidFill>
                  <a:srgbClr val="FF0000"/>
                </a:solidFill>
                <a:latin typeface="Times New Roman" panose="02020603050405020304" pitchFamily="18" charset="0"/>
                <a:cs typeface="Times New Roman" panose="02020603050405020304" pitchFamily="18" charset="0"/>
              </a:rPr>
              <a:t>Business Opportunities</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 IOT provides advanced analytics, smart utility grids which help Small Management Businesses to provide more valuable content and things to their customers.</a:t>
            </a:r>
            <a:endParaRPr lang="en-US" sz="3400" dirty="0" smtClean="0">
              <a:latin typeface="Times New Roman" panose="02020603050405020304" pitchFamily="18" charset="0"/>
              <a:cs typeface="Times New Roman" panose="02020603050405020304" pitchFamily="18" charset="0"/>
            </a:endParaRPr>
          </a:p>
          <a:p>
            <a:pPr>
              <a:buNone/>
            </a:pPr>
            <a:r>
              <a:rPr lang="en-US" sz="3400" b="1" dirty="0" smtClean="0">
                <a:solidFill>
                  <a:srgbClr val="FF0000"/>
                </a:solidFill>
                <a:latin typeface="Times New Roman" panose="02020603050405020304" pitchFamily="18" charset="0"/>
                <a:cs typeface="Times New Roman" panose="02020603050405020304" pitchFamily="18" charset="0"/>
              </a:rPr>
              <a:t>Customer Experience</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 Nowadays customer's experience is the most valuable thing in running a business. </a:t>
            </a:r>
            <a:r>
              <a:rPr lang="en-US" sz="3400" dirty="0" err="1" smtClean="0">
                <a:latin typeface="Times New Roman" panose="02020603050405020304" pitchFamily="18" charset="0"/>
                <a:cs typeface="Times New Roman" panose="02020603050405020304" pitchFamily="18" charset="0"/>
              </a:rPr>
              <a:t>IoT</a:t>
            </a:r>
            <a:r>
              <a:rPr lang="en-US" sz="3400" dirty="0" smtClean="0">
                <a:latin typeface="Times New Roman" panose="02020603050405020304" pitchFamily="18" charset="0"/>
                <a:cs typeface="Times New Roman" panose="02020603050405020304" pitchFamily="18" charset="0"/>
              </a:rPr>
              <a:t> has drastically increased the customer's experience. An example of customer experience is Home Automation. Since everything is connected, customers need not have to worry about appliances. One can turn off the appliance through mobile.</a:t>
            </a:r>
            <a:endParaRPr lang="en-US" sz="3400" dirty="0" smtClean="0">
              <a:latin typeface="Times New Roman" panose="02020603050405020304" pitchFamily="18" charset="0"/>
              <a:cs typeface="Times New Roman" panose="02020603050405020304" pitchFamily="18" charset="0"/>
            </a:endParaRPr>
          </a:p>
          <a:p>
            <a:pPr>
              <a:buNone/>
            </a:pPr>
            <a:r>
              <a:rPr lang="en-US" sz="3400" b="1" dirty="0" smtClean="0">
                <a:solidFill>
                  <a:srgbClr val="FF0000"/>
                </a:solidFill>
                <a:latin typeface="Times New Roman" panose="02020603050405020304" pitchFamily="18" charset="0"/>
                <a:cs typeface="Times New Roman" panose="02020603050405020304" pitchFamily="18" charset="0"/>
              </a:rPr>
              <a:t>Mobility and Agility</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 With the help of </a:t>
            </a:r>
            <a:r>
              <a:rPr lang="en-US" sz="3400" dirty="0" err="1" smtClean="0">
                <a:latin typeface="Times New Roman" panose="02020603050405020304" pitchFamily="18" charset="0"/>
                <a:cs typeface="Times New Roman" panose="02020603050405020304" pitchFamily="18" charset="0"/>
              </a:rPr>
              <a:t>IoT</a:t>
            </a:r>
            <a:r>
              <a:rPr lang="en-US" sz="3400" dirty="0" smtClean="0">
                <a:latin typeface="Times New Roman" panose="02020603050405020304" pitchFamily="18" charset="0"/>
                <a:cs typeface="Times New Roman" panose="02020603050405020304" pitchFamily="18" charset="0"/>
              </a:rPr>
              <a:t>, employees can do their work from any geographical location, anytime without any restrictions.</a:t>
            </a:r>
            <a:endParaRPr lang="en-US" sz="3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991600" cy="6858000"/>
          </a:xfrm>
        </p:spPr>
        <p:txBody>
          <a:bodyPr>
            <a:normAutofit fontScale="92500"/>
          </a:bodyPr>
          <a:lstStyle/>
          <a:p>
            <a:pPr>
              <a:buNone/>
            </a:pPr>
            <a:r>
              <a:rPr lang="en-US" sz="3800" dirty="0" smtClean="0">
                <a:solidFill>
                  <a:srgbClr val="FF0000"/>
                </a:solidFill>
                <a:latin typeface="Times New Roman" panose="02020603050405020304" pitchFamily="18" charset="0"/>
                <a:cs typeface="Times New Roman" panose="02020603050405020304" pitchFamily="18" charset="0"/>
              </a:rPr>
              <a:t>Disadvantages</a:t>
            </a:r>
            <a:endParaRPr lang="en-US" sz="3800" dirty="0" smtClean="0">
              <a:solidFill>
                <a:srgbClr val="FF0000"/>
              </a:solidFill>
              <a:latin typeface="Times New Roman" panose="02020603050405020304" pitchFamily="18" charset="0"/>
              <a:cs typeface="Times New Roman" panose="02020603050405020304" pitchFamily="18" charset="0"/>
            </a:endParaRPr>
          </a:p>
          <a:p>
            <a:r>
              <a:rPr lang="en-US" dirty="0" smtClean="0"/>
              <a:t>The disadvantages of </a:t>
            </a:r>
            <a:r>
              <a:rPr lang="en-US" dirty="0" err="1" smtClean="0"/>
              <a:t>IoT</a:t>
            </a:r>
            <a:r>
              <a:rPr lang="en-US" dirty="0" smtClean="0"/>
              <a:t> are as follows −</a:t>
            </a:r>
            <a:endParaRPr lang="en-US" dirty="0" smtClean="0"/>
          </a:p>
          <a:p>
            <a:pPr>
              <a:buNone/>
            </a:pPr>
            <a:r>
              <a:rPr lang="en-US" sz="2600" dirty="0" smtClean="0">
                <a:solidFill>
                  <a:srgbClr val="FF0000"/>
                </a:solidFill>
                <a:latin typeface="Times New Roman" panose="02020603050405020304" pitchFamily="18" charset="0"/>
                <a:cs typeface="Times New Roman" panose="02020603050405020304" pitchFamily="18" charset="0"/>
              </a:rPr>
              <a:t>Security</a:t>
            </a:r>
            <a:r>
              <a:rPr lang="en-US" sz="2600" dirty="0" smtClean="0">
                <a:latin typeface="Times New Roman" panose="02020603050405020304" pitchFamily="18" charset="0"/>
                <a:cs typeface="Times New Roman" panose="02020603050405020304" pitchFamily="18" charset="0"/>
              </a:rPr>
              <a:t> − The data is travelling all over the Internet. So maintaining its privacy is still a Big Challenge. End-to-end Encryption is a must in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a:t>
            </a:r>
            <a:endParaRPr lang="en-US" sz="2600" dirty="0" smtClean="0">
              <a:latin typeface="Times New Roman" panose="02020603050405020304" pitchFamily="18" charset="0"/>
              <a:cs typeface="Times New Roman" panose="02020603050405020304" pitchFamily="18" charset="0"/>
            </a:endParaRPr>
          </a:p>
          <a:p>
            <a:pPr>
              <a:buNone/>
            </a:pPr>
            <a:r>
              <a:rPr lang="en-US" sz="2600" dirty="0" smtClean="0">
                <a:solidFill>
                  <a:srgbClr val="FF0000"/>
                </a:solidFill>
                <a:latin typeface="Times New Roman" panose="02020603050405020304" pitchFamily="18" charset="0"/>
                <a:cs typeface="Times New Roman" panose="02020603050405020304" pitchFamily="18" charset="0"/>
              </a:rPr>
              <a:t>Compatibility</a:t>
            </a:r>
            <a:r>
              <a:rPr lang="en-US" sz="2600" dirty="0" smtClean="0">
                <a:latin typeface="Times New Roman" panose="02020603050405020304" pitchFamily="18" charset="0"/>
                <a:cs typeface="Times New Roman" panose="02020603050405020304" pitchFamily="18" charset="0"/>
              </a:rPr>
              <a:t> − There is no International Standard for the monitoring of the equipment.</a:t>
            </a:r>
            <a:endParaRPr lang="en-US" sz="2600" dirty="0" smtClean="0">
              <a:latin typeface="Times New Roman" panose="02020603050405020304" pitchFamily="18" charset="0"/>
              <a:cs typeface="Times New Roman" panose="02020603050405020304" pitchFamily="18" charset="0"/>
            </a:endParaRPr>
          </a:p>
          <a:p>
            <a:pPr>
              <a:buNone/>
            </a:pPr>
            <a:r>
              <a:rPr lang="en-US" sz="2600" dirty="0" smtClean="0">
                <a:solidFill>
                  <a:srgbClr val="FF0000"/>
                </a:solidFill>
                <a:latin typeface="Times New Roman" panose="02020603050405020304" pitchFamily="18" charset="0"/>
                <a:cs typeface="Times New Roman" panose="02020603050405020304" pitchFamily="18" charset="0"/>
              </a:rPr>
              <a:t>Complexity</a:t>
            </a:r>
            <a:r>
              <a:rPr lang="en-US" sz="2600" dirty="0" smtClean="0">
                <a:latin typeface="Times New Roman" panose="02020603050405020304" pitchFamily="18" charset="0"/>
                <a:cs typeface="Times New Roman" panose="02020603050405020304" pitchFamily="18" charset="0"/>
              </a:rPr>
              <a:t> − Most of the devices still contain some software bugs. Each device must be able to seamlessly interact with other devices in the network.</a:t>
            </a:r>
            <a:endParaRPr lang="en-US" sz="2600" dirty="0" smtClean="0">
              <a:latin typeface="Times New Roman" panose="02020603050405020304" pitchFamily="18" charset="0"/>
              <a:cs typeface="Times New Roman" panose="02020603050405020304" pitchFamily="18" charset="0"/>
            </a:endParaRPr>
          </a:p>
          <a:p>
            <a:pPr>
              <a:buNone/>
            </a:pPr>
            <a:r>
              <a:rPr lang="en-US" sz="2600" dirty="0" smtClean="0">
                <a:solidFill>
                  <a:srgbClr val="FF0000"/>
                </a:solidFill>
                <a:latin typeface="Times New Roman" panose="02020603050405020304" pitchFamily="18" charset="0"/>
                <a:cs typeface="Times New Roman" panose="02020603050405020304" pitchFamily="18" charset="0"/>
              </a:rPr>
              <a:t>Safety</a:t>
            </a:r>
            <a:r>
              <a:rPr lang="en-US" sz="2600" dirty="0" smtClean="0">
                <a:latin typeface="Times New Roman" panose="02020603050405020304" pitchFamily="18" charset="0"/>
                <a:cs typeface="Times New Roman" panose="02020603050405020304" pitchFamily="18" charset="0"/>
              </a:rPr>
              <a:t> − Suppose a patient is left unattended by a doctor. And some notorious guy changes the prescription or Health monitoring devices malfunctioned. Then it can result in the death of the patient.</a:t>
            </a:r>
            <a:endParaRPr lang="en-US" sz="2600" dirty="0" smtClean="0">
              <a:latin typeface="Times New Roman" panose="02020603050405020304" pitchFamily="18" charset="0"/>
              <a:cs typeface="Times New Roman" panose="02020603050405020304" pitchFamily="18" charset="0"/>
            </a:endParaRPr>
          </a:p>
          <a:p>
            <a:pPr>
              <a:buNone/>
            </a:pPr>
            <a:r>
              <a:rPr lang="en-US" sz="2600" dirty="0" smtClean="0">
                <a:solidFill>
                  <a:srgbClr val="FF0000"/>
                </a:solidFill>
                <a:latin typeface="Times New Roman" panose="02020603050405020304" pitchFamily="18" charset="0"/>
                <a:cs typeface="Times New Roman" panose="02020603050405020304" pitchFamily="18" charset="0"/>
              </a:rPr>
              <a:t>Policies</a:t>
            </a:r>
            <a:r>
              <a:rPr lang="en-US" sz="2600" dirty="0" smtClean="0">
                <a:latin typeface="Times New Roman" panose="02020603050405020304" pitchFamily="18" charset="0"/>
                <a:cs typeface="Times New Roman" panose="02020603050405020304" pitchFamily="18" charset="0"/>
              </a:rPr>
              <a:t> − Government authorities must take some steps to make policies and standards related to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to stop the Black marketing of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devices.</a:t>
            </a:r>
            <a:endParaRPr lang="en-US" sz="26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lstStyle/>
          <a:p>
            <a:r>
              <a:rPr lang="en-US" sz="2800" dirty="0" smtClean="0">
                <a:solidFill>
                  <a:srgbClr val="FF0000"/>
                </a:solidFill>
                <a:latin typeface="Times New Roman" panose="02020603050405020304" pitchFamily="18" charset="0"/>
                <a:cs typeface="Times New Roman" panose="02020603050405020304" pitchFamily="18" charset="0"/>
              </a:rPr>
              <a:t>The technologies supported by </a:t>
            </a:r>
            <a:r>
              <a:rPr lang="en-US" sz="2800" dirty="0" err="1" smtClean="0">
                <a:solidFill>
                  <a:srgbClr val="FF0000"/>
                </a:solidFill>
                <a:latin typeface="Times New Roman" panose="02020603050405020304" pitchFamily="18" charset="0"/>
                <a:cs typeface="Times New Roman" panose="02020603050405020304" pitchFamily="18" charset="0"/>
              </a:rPr>
              <a:t>IoT</a:t>
            </a:r>
            <a:r>
              <a:rPr lang="en-US" sz="2800" dirty="0" smtClean="0">
                <a:solidFill>
                  <a:srgbClr val="FF0000"/>
                </a:solidFill>
                <a:latin typeface="Times New Roman" panose="02020603050405020304" pitchFamily="18" charset="0"/>
                <a:cs typeface="Times New Roman" panose="02020603050405020304" pitchFamily="18" charset="0"/>
              </a:rPr>
              <a:t> are as follows −</a:t>
            </a:r>
            <a:endParaRPr lang="en-US" sz="2800" dirty="0" smtClean="0">
              <a:solidFill>
                <a:srgbClr val="FF000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Big Data Analytics</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Cloud</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Wireless Sensor Networks</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Embedded Systems</a:t>
            </a:r>
            <a:endParaRPr lang="en-US" sz="2800" dirty="0" smtClean="0">
              <a:latin typeface="Times New Roman" panose="02020603050405020304" pitchFamily="18" charset="0"/>
              <a:cs typeface="Times New Roman" panose="02020603050405020304" pitchFamily="18" charset="0"/>
            </a:endParaRPr>
          </a:p>
          <a:p>
            <a:pPr>
              <a:buNone/>
            </a:pPr>
            <a:r>
              <a:rPr lang="en-US" sz="2800" dirty="0" smtClean="0">
                <a:solidFill>
                  <a:srgbClr val="FF0000"/>
                </a:solidFill>
                <a:latin typeface="Times New Roman" panose="02020603050405020304" pitchFamily="18" charset="0"/>
                <a:cs typeface="Times New Roman" panose="02020603050405020304" pitchFamily="18" charset="0"/>
              </a:rPr>
              <a:t>5 Layer Architecture of </a:t>
            </a:r>
            <a:r>
              <a:rPr lang="en-US" sz="2800" dirty="0" err="1" smtClean="0">
                <a:solidFill>
                  <a:srgbClr val="FF0000"/>
                </a:solidFill>
                <a:latin typeface="Times New Roman" panose="02020603050405020304" pitchFamily="18" charset="0"/>
                <a:cs typeface="Times New Roman" panose="02020603050405020304" pitchFamily="18" charset="0"/>
              </a:rPr>
              <a:t>IoT</a:t>
            </a:r>
            <a:r>
              <a:rPr lang="en-US" sz="2800" dirty="0" smtClean="0">
                <a:solidFill>
                  <a:srgbClr val="FF0000"/>
                </a:solidFill>
                <a:latin typeface="Times New Roman" panose="02020603050405020304" pitchFamily="18" charset="0"/>
                <a:cs typeface="Times New Roman" panose="02020603050405020304" pitchFamily="18" charset="0"/>
              </a:rPr>
              <a:t> :</a:t>
            </a:r>
            <a:br>
              <a:rPr lang="en-US" dirty="0" smtClean="0"/>
            </a:br>
            <a:r>
              <a:rPr lang="en-US" sz="2800" dirty="0" smtClean="0">
                <a:latin typeface="Times New Roman" panose="02020603050405020304" pitchFamily="18" charset="0"/>
                <a:cs typeface="Times New Roman" panose="02020603050405020304" pitchFamily="18" charset="0"/>
              </a:rPr>
              <a:t>When project work is done with various cutting edge technologies and broad application area, 5 layer architecture is considered as best. 5 Layer model can be considered as an extension to the basic architecture of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because it has two additional layers to the basic model.</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media.geeksforgeeks.org/wp-content/uploads/20200928142235/Screenshot.png"/>
          <p:cNvPicPr>
            <a:picLocks noGrp="1"/>
          </p:cNvPicPr>
          <p:nvPr>
            <p:ph idx="1"/>
          </p:nvPr>
        </p:nvPicPr>
        <p:blipFill>
          <a:blip r:embed="rId1"/>
          <a:srcRect/>
          <a:stretch>
            <a:fillRect/>
          </a:stretch>
        </p:blipFill>
        <p:spPr bwMode="auto">
          <a:xfrm>
            <a:off x="685800" y="381000"/>
            <a:ext cx="8001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fontScale="92500"/>
          </a:bodyPr>
          <a:lstStyle/>
          <a:p>
            <a:pPr fontAlgn="base"/>
            <a:r>
              <a:rPr lang="en-US" sz="2800" b="1" dirty="0" smtClean="0">
                <a:solidFill>
                  <a:srgbClr val="FF0000"/>
                </a:solidFill>
                <a:latin typeface="Times New Roman" panose="02020603050405020304" pitchFamily="18" charset="0"/>
                <a:cs typeface="Times New Roman" panose="02020603050405020304" pitchFamily="18" charset="0"/>
              </a:rPr>
              <a:t>Perception Layer :</a:t>
            </a:r>
            <a:br>
              <a:rPr lang="en-US" dirty="0" smtClean="0"/>
            </a:br>
            <a:r>
              <a:rPr lang="en-US" sz="2600" dirty="0" smtClean="0">
                <a:latin typeface="Times New Roman" panose="02020603050405020304" pitchFamily="18" charset="0"/>
                <a:cs typeface="Times New Roman" panose="02020603050405020304" pitchFamily="18" charset="0"/>
              </a:rPr>
              <a:t>This is the first layer of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architecture. In the perception layer, number of sensors and actuators are used to gather useful information like temperature, moisture content, intruder detection, sounds, etc. The main function of this layer is to get information from surroundings and to pass data to another layer so that some actions can be done based on that information.</a:t>
            </a:r>
            <a:endParaRPr lang="en-US" sz="2600" dirty="0" smtClean="0">
              <a:latin typeface="Times New Roman" panose="02020603050405020304" pitchFamily="18" charset="0"/>
              <a:cs typeface="Times New Roman" panose="02020603050405020304" pitchFamily="18" charset="0"/>
            </a:endParaRPr>
          </a:p>
          <a:p>
            <a:pPr fontAlgn="base"/>
            <a:r>
              <a:rPr lang="en-US" sz="2800" b="1" dirty="0" smtClean="0">
                <a:solidFill>
                  <a:srgbClr val="FF0000"/>
                </a:solidFill>
                <a:latin typeface="Times New Roman" panose="02020603050405020304" pitchFamily="18" charset="0"/>
                <a:cs typeface="Times New Roman" panose="02020603050405020304" pitchFamily="18" charset="0"/>
              </a:rPr>
              <a:t>Network Layer :</a:t>
            </a:r>
            <a:br>
              <a:rPr lang="en-US" dirty="0" smtClean="0"/>
            </a:br>
            <a:r>
              <a:rPr lang="en-US" sz="2600" dirty="0" smtClean="0">
                <a:latin typeface="Times New Roman" panose="02020603050405020304" pitchFamily="18" charset="0"/>
                <a:cs typeface="Times New Roman" panose="02020603050405020304" pitchFamily="18" charset="0"/>
              </a:rPr>
              <a:t>As the name suggests, it is the connecting layer between perception and middleware layer. It gets data from perception layer and passes data to middleware layer using networking technologies like 3G, 4G, UTMS, </a:t>
            </a:r>
            <a:r>
              <a:rPr lang="en-US" sz="2600" dirty="0" err="1" smtClean="0">
                <a:latin typeface="Times New Roman" panose="02020603050405020304" pitchFamily="18" charset="0"/>
                <a:cs typeface="Times New Roman" panose="02020603050405020304" pitchFamily="18" charset="0"/>
              </a:rPr>
              <a:t>WiFI</a:t>
            </a:r>
            <a:r>
              <a:rPr lang="en-US" sz="2600" dirty="0" smtClean="0">
                <a:latin typeface="Times New Roman" panose="02020603050405020304" pitchFamily="18" charset="0"/>
                <a:cs typeface="Times New Roman" panose="02020603050405020304" pitchFamily="18" charset="0"/>
              </a:rPr>
              <a:t>, infrared, etc. This is also called communication layer because it is responsible for communication between perception and middleware layer. All the transfer of data done securely keeping the obtained data confidential.</a:t>
            </a:r>
            <a:endParaRPr lang="en-US" sz="26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fontAlgn="base"/>
            <a:r>
              <a:rPr lang="en-US" sz="2800" b="1" dirty="0" smtClean="0">
                <a:solidFill>
                  <a:srgbClr val="FF0000"/>
                </a:solidFill>
                <a:latin typeface="Times New Roman" panose="02020603050405020304" pitchFamily="18" charset="0"/>
                <a:cs typeface="Times New Roman" panose="02020603050405020304" pitchFamily="18" charset="0"/>
              </a:rPr>
              <a:t>Middleware Layer :</a:t>
            </a:r>
            <a:br>
              <a:rPr lang="en-US" dirty="0" smtClean="0"/>
            </a:br>
            <a:r>
              <a:rPr lang="en-US" sz="2600" dirty="0" smtClean="0">
                <a:latin typeface="Times New Roman" panose="02020603050405020304" pitchFamily="18" charset="0"/>
                <a:cs typeface="Times New Roman" panose="02020603050405020304" pitchFamily="18" charset="0"/>
              </a:rPr>
              <a:t>Middleware Layer has some advanced features like storage, computation, processing, action taking capabilities. It stores all data-set and based on the device address and name it gives appropriate data to that device. It can also take decisions based on calculations done on data-set obtained from sensors.</a:t>
            </a:r>
            <a:endParaRPr lang="en-US" sz="2600" dirty="0" smtClean="0">
              <a:latin typeface="Times New Roman" panose="02020603050405020304" pitchFamily="18" charset="0"/>
              <a:cs typeface="Times New Roman" panose="02020603050405020304" pitchFamily="18" charset="0"/>
            </a:endParaRPr>
          </a:p>
          <a:p>
            <a:pPr fontAlgn="base"/>
            <a:r>
              <a:rPr lang="en-US" sz="2800" b="1" dirty="0" smtClean="0">
                <a:solidFill>
                  <a:srgbClr val="FF0000"/>
                </a:solidFill>
                <a:latin typeface="Times New Roman" panose="02020603050405020304" pitchFamily="18" charset="0"/>
                <a:cs typeface="Times New Roman" panose="02020603050405020304" pitchFamily="18" charset="0"/>
              </a:rPr>
              <a:t>Application Layer :</a:t>
            </a:r>
            <a:br>
              <a:rPr lang="en-US" dirty="0" smtClean="0"/>
            </a:br>
            <a:r>
              <a:rPr lang="en-US" sz="2600" dirty="0" smtClean="0">
                <a:latin typeface="Times New Roman" panose="02020603050405020304" pitchFamily="18" charset="0"/>
                <a:cs typeface="Times New Roman" panose="02020603050405020304" pitchFamily="18" charset="0"/>
              </a:rPr>
              <a:t>The application layer manages all application process based on information obtained from middleware layer. This application involves sending emails, activating alarm, security system, turn on or off a device, </a:t>
            </a:r>
            <a:r>
              <a:rPr lang="en-US" sz="2600" dirty="0" err="1" smtClean="0">
                <a:latin typeface="Times New Roman" panose="02020603050405020304" pitchFamily="18" charset="0"/>
                <a:cs typeface="Times New Roman" panose="02020603050405020304" pitchFamily="18" charset="0"/>
              </a:rPr>
              <a:t>smartwatch</a:t>
            </a:r>
            <a:r>
              <a:rPr lang="en-US" sz="2600" dirty="0" smtClean="0">
                <a:latin typeface="Times New Roman" panose="02020603050405020304" pitchFamily="18" charset="0"/>
                <a:cs typeface="Times New Roman" panose="02020603050405020304" pitchFamily="18" charset="0"/>
              </a:rPr>
              <a:t>, smart agriculture, etc.</a:t>
            </a:r>
            <a:endParaRPr lang="en-US" sz="2600" dirty="0" smtClean="0">
              <a:latin typeface="Times New Roman" panose="02020603050405020304" pitchFamily="18" charset="0"/>
              <a:cs typeface="Times New Roman" panose="02020603050405020304" pitchFamily="18" charset="0"/>
            </a:endParaRPr>
          </a:p>
          <a:p>
            <a:pPr fontAlgn="base"/>
            <a:r>
              <a:rPr lang="en-US" sz="2800" b="1" dirty="0" smtClean="0">
                <a:solidFill>
                  <a:srgbClr val="FF0000"/>
                </a:solidFill>
                <a:latin typeface="Times New Roman" panose="02020603050405020304" pitchFamily="18" charset="0"/>
                <a:cs typeface="Times New Roman" panose="02020603050405020304" pitchFamily="18" charset="0"/>
              </a:rPr>
              <a:t>Business Layer :</a:t>
            </a:r>
            <a:br>
              <a:rPr lang="en-US" dirty="0" smtClean="0"/>
            </a:br>
            <a:r>
              <a:rPr lang="en-US" sz="2600" dirty="0" smtClean="0">
                <a:latin typeface="Times New Roman" panose="02020603050405020304" pitchFamily="18" charset="0"/>
                <a:cs typeface="Times New Roman" panose="02020603050405020304" pitchFamily="18" charset="0"/>
              </a:rPr>
              <a:t>The success of any device does not depend only on technologies used in it but also how it is being delivered to its consumers. Business layer does these tasks for the device. It involves making flowcharts, graphs, analysis of results, and how device can be improved, etc.</a:t>
            </a:r>
            <a:endParaRPr lang="en-US" sz="26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a:bodyPr>
          <a:lstStyle/>
          <a:p>
            <a:pPr algn="l"/>
            <a:r>
              <a:rPr lang="en-US" sz="2800" dirty="0" smtClean="0">
                <a:solidFill>
                  <a:srgbClr val="FF0000"/>
                </a:solidFill>
                <a:latin typeface="Times New Roman" panose="02020603050405020304" pitchFamily="18" charset="0"/>
                <a:cs typeface="Times New Roman" panose="02020603050405020304" pitchFamily="18" charset="0"/>
              </a:rPr>
              <a:t>Three layer architecture:</a:t>
            </a: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28674" name="Picture 2"/>
          <p:cNvPicPr>
            <a:picLocks noGrp="1" noChangeAspect="1" noChangeArrowheads="1"/>
          </p:cNvPicPr>
          <p:nvPr>
            <p:ph idx="1"/>
          </p:nvPr>
        </p:nvPicPr>
        <p:blipFill>
          <a:blip r:embed="rId1"/>
          <a:srcRect/>
          <a:stretch>
            <a:fillRect/>
          </a:stretch>
        </p:blipFill>
        <p:spPr bwMode="auto">
          <a:xfrm>
            <a:off x="0" y="762000"/>
            <a:ext cx="2619375" cy="4495800"/>
          </a:xfrm>
          <a:prstGeom prst="rect">
            <a:avLst/>
          </a:prstGeom>
          <a:noFill/>
          <a:ln w="9525">
            <a:noFill/>
            <a:miter lim="800000"/>
            <a:headEnd/>
            <a:tailEnd/>
          </a:ln>
          <a:effectLst/>
        </p:spPr>
      </p:pic>
      <p:pic>
        <p:nvPicPr>
          <p:cNvPr id="28675" name="Picture 3" descr="C:\Users\HITECH LAB\Desktop\Three-layer-IoT-architecture.png"/>
          <p:cNvPicPr>
            <a:picLocks noChangeAspect="1" noChangeArrowheads="1"/>
          </p:cNvPicPr>
          <p:nvPr/>
        </p:nvPicPr>
        <p:blipFill>
          <a:blip r:embed="rId2"/>
          <a:srcRect/>
          <a:stretch>
            <a:fillRect/>
          </a:stretch>
        </p:blipFill>
        <p:spPr bwMode="auto">
          <a:xfrm>
            <a:off x="2533650" y="914400"/>
            <a:ext cx="6610350" cy="443865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CHALLENGES AND ISSUES</a:t>
            </a:r>
            <a:endParaRPr lang="en-US" b="1" dirty="0" smtClean="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b="1" dirty="0" smtClean="0">
                <a:solidFill>
                  <a:srgbClr val="002060"/>
                </a:solidFill>
              </a:rPr>
              <a:t>Mobility</a:t>
            </a:r>
            <a:endParaRPr lang="en-US" b="1" dirty="0" smtClean="0">
              <a:solidFill>
                <a:srgbClr val="002060"/>
              </a:solidFill>
            </a:endParaRPr>
          </a:p>
          <a:p>
            <a:pPr algn="just">
              <a:lnSpc>
                <a:spcPct val="150000"/>
              </a:lnSpc>
            </a:pPr>
            <a:r>
              <a:rPr lang="en-US" b="1" dirty="0" smtClean="0">
                <a:solidFill>
                  <a:srgbClr val="002060"/>
                </a:solidFill>
              </a:rPr>
              <a:t>Reliability</a:t>
            </a:r>
            <a:endParaRPr lang="en-US" b="1" dirty="0" smtClean="0">
              <a:solidFill>
                <a:srgbClr val="002060"/>
              </a:solidFill>
            </a:endParaRPr>
          </a:p>
          <a:p>
            <a:pPr algn="just">
              <a:lnSpc>
                <a:spcPct val="150000"/>
              </a:lnSpc>
            </a:pPr>
            <a:r>
              <a:rPr lang="en-US" b="1" dirty="0" smtClean="0">
                <a:solidFill>
                  <a:srgbClr val="002060"/>
                </a:solidFill>
              </a:rPr>
              <a:t>Scalability</a:t>
            </a:r>
            <a:endParaRPr lang="en-US" b="1" dirty="0" smtClean="0">
              <a:solidFill>
                <a:srgbClr val="002060"/>
              </a:solidFill>
            </a:endParaRPr>
          </a:p>
          <a:p>
            <a:pPr algn="just">
              <a:lnSpc>
                <a:spcPct val="150000"/>
              </a:lnSpc>
            </a:pPr>
            <a:r>
              <a:rPr lang="en-US" b="1" dirty="0" smtClean="0">
                <a:solidFill>
                  <a:srgbClr val="002060"/>
                </a:solidFill>
              </a:rPr>
              <a:t>Management</a:t>
            </a:r>
            <a:endParaRPr lang="en-US" b="1" dirty="0" smtClean="0">
              <a:solidFill>
                <a:srgbClr val="002060"/>
              </a:solidFill>
            </a:endParaRPr>
          </a:p>
          <a:p>
            <a:pPr algn="just">
              <a:lnSpc>
                <a:spcPct val="150000"/>
              </a:lnSpc>
            </a:pPr>
            <a:r>
              <a:rPr lang="en-US" b="1" dirty="0" smtClean="0">
                <a:solidFill>
                  <a:srgbClr val="002060"/>
                </a:solidFill>
              </a:rPr>
              <a:t>Availability</a:t>
            </a:r>
            <a:endParaRPr lang="en-US" b="1" dirty="0" smtClean="0">
              <a:solidFill>
                <a:srgbClr val="002060"/>
              </a:solidFill>
            </a:endParaRPr>
          </a:p>
          <a:p>
            <a:pPr algn="just">
              <a:lnSpc>
                <a:spcPct val="150000"/>
              </a:lnSpc>
            </a:pPr>
            <a:r>
              <a:rPr lang="en-US" b="1" dirty="0" smtClean="0">
                <a:solidFill>
                  <a:srgbClr val="002060"/>
                </a:solidFill>
              </a:rPr>
              <a:t>Interoperability</a:t>
            </a:r>
            <a:endParaRPr lang="en-US" b="1" dirty="0" smtClean="0">
              <a:solidFill>
                <a:srgbClr val="002060"/>
              </a:solidFill>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lnSpc>
                <a:spcPct val="150000"/>
              </a:lnSpc>
            </a:pPr>
            <a:r>
              <a:rPr lang="en-US" sz="2800" b="1" dirty="0" smtClean="0">
                <a:solidFill>
                  <a:srgbClr val="C00000"/>
                </a:solidFill>
                <a:latin typeface="Times New Roman" panose="02020603050405020304" pitchFamily="18" charset="0"/>
                <a:cs typeface="Times New Roman" panose="02020603050405020304" pitchFamily="18" charset="0"/>
              </a:rPr>
              <a:t>Mobility</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lnSpc>
                <a:spcPct val="150000"/>
              </a:lnSpc>
              <a:buNone/>
            </a:pPr>
            <a:r>
              <a:rPr lang="en-US" sz="2400" dirty="0" smtClean="0">
                <a:latin typeface="Times New Roman" panose="02020603050405020304" pitchFamily="18" charset="0"/>
                <a:cs typeface="Times New Roman" panose="02020603050405020304" pitchFamily="18" charset="0"/>
              </a:rPr>
              <a:t>Most of the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devices are mobile and hence they have a dynamic topology. Their IP address change based on the network and location. Routing protocols need to be adaptive to the changes in the network topology. If the mobility results in change of the service provider, the complexity further increases.</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800" b="1" dirty="0" smtClean="0">
                <a:solidFill>
                  <a:srgbClr val="C00000"/>
                </a:solidFill>
                <a:latin typeface="Times New Roman" panose="02020603050405020304" pitchFamily="18" charset="0"/>
                <a:cs typeface="Times New Roman" panose="02020603050405020304" pitchFamily="18" charset="0"/>
              </a:rPr>
              <a:t>Reliability</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buNone/>
            </a:pP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applications require devices to be more reliable and should respond to the changing environment rapidly and should communicate reliably. This is very crucial as a wrong information can lead to disastrous scenarios. </a:t>
            </a:r>
            <a:endParaRPr lang="en-US" sz="24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fontScale="92500" lnSpcReduction="10000"/>
          </a:bodyPr>
          <a:lstStyle/>
          <a:p>
            <a:pPr algn="just">
              <a:lnSpc>
                <a:spcPct val="150000"/>
              </a:lnSpc>
            </a:pPr>
            <a:r>
              <a:rPr lang="en-US" sz="2800" b="1" dirty="0" smtClean="0">
                <a:solidFill>
                  <a:srgbClr val="C00000"/>
                </a:solidFill>
                <a:latin typeface="Times New Roman" panose="02020603050405020304" pitchFamily="18" charset="0"/>
                <a:cs typeface="Times New Roman" panose="02020603050405020304" pitchFamily="18" charset="0"/>
              </a:rPr>
              <a:t>Scalability</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The scalability is the biggest challenge in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network. As the number of connected devices in the network increases, managing the devices and their distribution becomes difficult. Accommodating services to the newly joined devices is also a tedious task.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800" b="1" dirty="0" smtClean="0">
                <a:solidFill>
                  <a:srgbClr val="C00000"/>
                </a:solidFill>
                <a:latin typeface="Times New Roman" panose="02020603050405020304" pitchFamily="18" charset="0"/>
                <a:cs typeface="Times New Roman" panose="02020603050405020304" pitchFamily="18" charset="0"/>
              </a:rPr>
              <a:t>Management</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Management involves Faults, Configuration, Accounting, Performance and Security (FCAPS)aspects of all the devices.</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800" b="1" dirty="0" smtClean="0">
                <a:solidFill>
                  <a:srgbClr val="C00000"/>
                </a:solidFill>
                <a:latin typeface="Times New Roman" panose="02020603050405020304" pitchFamily="18" charset="0"/>
                <a:cs typeface="Times New Roman" panose="02020603050405020304" pitchFamily="18" charset="0"/>
              </a:rPr>
              <a:t>Availability</a:t>
            </a:r>
            <a:endParaRPr lang="en-US" sz="28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Availability is another factor of prime importance. The device should be available both in terms of software (services provided) and hardware (accessibility to other devices, compatibility with existing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functionalities and protocols)</a:t>
            </a:r>
            <a:endParaRPr lang="en-US" sz="2400" dirty="0" smtClean="0">
              <a:latin typeface="Times New Roman" panose="02020603050405020304" pitchFamily="18" charset="0"/>
              <a:cs typeface="Times New Roman" panose="02020603050405020304"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pPr algn="l"/>
            <a:r>
              <a:rPr lang="en-IN" sz="3200" b="1" dirty="0" smtClean="0">
                <a:solidFill>
                  <a:srgbClr val="FF0000"/>
                </a:solidFill>
                <a:latin typeface="Times New Roman" panose="02020603050405020304" pitchFamily="18" charset="0"/>
                <a:cs typeface="Times New Roman" panose="02020603050405020304" pitchFamily="18" charset="0"/>
              </a:rPr>
              <a:t>History of IOT</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914400"/>
            <a:ext cx="9144000" cy="5943600"/>
          </a:xfrm>
        </p:spPr>
        <p:txBody>
          <a:bodyPr>
            <a:normAutofit/>
          </a:bodyPr>
          <a:lstStyle/>
          <a:p>
            <a:pPr marL="0" lvl="0" indent="0" eaLnBrk="0" fontAlgn="base" hangingPunct="0">
              <a:lnSpc>
                <a:spcPct val="150000"/>
              </a:lnSpc>
              <a:spcBef>
                <a:spcPct val="0"/>
              </a:spcBef>
              <a:spcAft>
                <a:spcPct val="0"/>
              </a:spcAft>
              <a:buFontTx/>
              <a:buChar char="•"/>
            </a:pPr>
            <a:endParaRPr lang="en-US" altLang="en-US" sz="2400" dirty="0" smtClean="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anose="02020603050405020304" pitchFamily="18" charset="0"/>
                <a:cs typeface="Times New Roman" panose="02020603050405020304" pitchFamily="18" charset="0"/>
              </a:rPr>
              <a:t>1999- </a:t>
            </a:r>
            <a:r>
              <a:rPr lang="en-US" altLang="en-US" sz="2400" dirty="0" smtClean="0">
                <a:latin typeface="Times New Roman" panose="02020603050405020304" pitchFamily="18" charset="0"/>
                <a:cs typeface="Times New Roman" panose="02020603050405020304" pitchFamily="18" charset="0"/>
              </a:rPr>
              <a:t>The term "Internet of Things" was used by Kevin Ashton during his work at P&amp;G which became widely accepted </a:t>
            </a:r>
            <a:endParaRPr lang="en-US" altLang="en-US" sz="2400" dirty="0" smtClean="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anose="02020603050405020304" pitchFamily="18" charset="0"/>
                <a:cs typeface="Times New Roman" panose="02020603050405020304" pitchFamily="18" charset="0"/>
              </a:rPr>
              <a:t>2004 - The term was mentioned in famous publications like the Guardian, Boston Globe, and Scientific American </a:t>
            </a:r>
            <a:endParaRPr lang="en-US" altLang="en-US" sz="2400" dirty="0" smtClean="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anose="02020603050405020304" pitchFamily="18" charset="0"/>
                <a:cs typeface="Times New Roman" panose="02020603050405020304" pitchFamily="18" charset="0"/>
              </a:rPr>
              <a:t>2005-UN's International Telecommunications Union (ITU) published its first report on this topic. </a:t>
            </a:r>
            <a:endParaRPr lang="en-US" altLang="en-US" sz="2400" dirty="0" smtClean="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anose="02020603050405020304" pitchFamily="18" charset="0"/>
                <a:cs typeface="Times New Roman" panose="02020603050405020304" pitchFamily="18" charset="0"/>
              </a:rPr>
              <a:t>2008- The Internet of Things was born </a:t>
            </a:r>
            <a:endParaRPr lang="en-US" altLang="en-US" sz="2400" dirty="0" smtClean="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anose="02020603050405020304" pitchFamily="18" charset="0"/>
                <a:cs typeface="Times New Roman" panose="02020603050405020304" pitchFamily="18" charset="0"/>
              </a:rPr>
              <a:t>2011- Gartner, the market research company, include "The Internet of Things" technology in their research </a:t>
            </a:r>
            <a:endParaRPr lang="en-US" altLang="en-US" sz="2400" dirty="0" smtClean="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0"/>
            <a:ext cx="1752600" cy="1752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a:bodyPr>
          <a:lstStyle/>
          <a:p>
            <a:pPr algn="just">
              <a:lnSpc>
                <a:spcPct val="150000"/>
              </a:lnSpc>
            </a:pPr>
            <a:r>
              <a:rPr lang="en-US" sz="2600" b="1" dirty="0" smtClean="0">
                <a:solidFill>
                  <a:srgbClr val="C00000"/>
                </a:solidFill>
                <a:latin typeface="Times New Roman" panose="02020603050405020304" pitchFamily="18" charset="0"/>
                <a:cs typeface="Times New Roman" panose="02020603050405020304" pitchFamily="18" charset="0"/>
              </a:rPr>
              <a:t>Interoperability</a:t>
            </a:r>
            <a:endParaRPr lang="en-US" sz="26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pPr>
            <a:r>
              <a:rPr lang="en-US" sz="2200" dirty="0" smtClean="0">
                <a:latin typeface="Times New Roman" panose="02020603050405020304" pitchFamily="18" charset="0"/>
                <a:cs typeface="Times New Roman" panose="02020603050405020304" pitchFamily="18" charset="0"/>
              </a:rPr>
              <a:t>Heterogeneity is the key attribute to the </a:t>
            </a:r>
            <a:r>
              <a:rPr lang="en-US" sz="2200" dirty="0" err="1" smtClean="0">
                <a:latin typeface="Times New Roman" panose="02020603050405020304" pitchFamily="18" charset="0"/>
                <a:cs typeface="Times New Roman" panose="02020603050405020304" pitchFamily="18" charset="0"/>
              </a:rPr>
              <a:t>IoT</a:t>
            </a:r>
            <a:r>
              <a:rPr lang="en-US" sz="2200" dirty="0" smtClean="0">
                <a:latin typeface="Times New Roman" panose="02020603050405020304" pitchFamily="18" charset="0"/>
                <a:cs typeface="Times New Roman" panose="02020603050405020304" pitchFamily="18" charset="0"/>
              </a:rPr>
              <a:t> network. With devices with different hardware platforms, operating systems, interoperability is the major issue of concern in </a:t>
            </a:r>
            <a:r>
              <a:rPr lang="en-US" sz="2200" dirty="0" err="1" smtClean="0">
                <a:latin typeface="Times New Roman" panose="02020603050405020304" pitchFamily="18" charset="0"/>
                <a:cs typeface="Times New Roman" panose="02020603050405020304" pitchFamily="18" charset="0"/>
              </a:rPr>
              <a:t>IoT</a:t>
            </a:r>
            <a:r>
              <a:rPr lang="en-US" sz="2200" dirty="0" smtClean="0">
                <a:latin typeface="Times New Roman" panose="02020603050405020304" pitchFamily="18" charset="0"/>
                <a:cs typeface="Times New Roman" panose="02020603050405020304" pitchFamily="18" charset="0"/>
              </a:rPr>
              <a:t>.</a:t>
            </a:r>
            <a:endParaRPr lang="en-US" sz="2200" dirty="0" smtClean="0">
              <a:latin typeface="Times New Roman" panose="02020603050405020304" pitchFamily="18" charset="0"/>
              <a:cs typeface="Times New Roman" panose="02020603050405020304" pitchFamily="18" charset="0"/>
            </a:endParaRPr>
          </a:p>
          <a:p>
            <a:pPr>
              <a:buNone/>
            </a:pPr>
            <a:endParaRPr lang="en-US" sz="2800" b="1" dirty="0" smtClean="0">
              <a:solidFill>
                <a:srgbClr val="FF0000"/>
              </a:solidFill>
              <a:latin typeface="Times New Roman" panose="02020603050405020304" pitchFamily="18" charset="0"/>
              <a:cs typeface="Times New Roman" panose="02020603050405020304" pitchFamily="18" charset="0"/>
            </a:endParaRPr>
          </a:p>
          <a:p>
            <a:pPr>
              <a:buNone/>
            </a:pPr>
            <a:endParaRPr lang="en-US" sz="2800" b="1" dirty="0" smtClean="0">
              <a:solidFill>
                <a:srgbClr val="FF0000"/>
              </a:solidFill>
              <a:latin typeface="Times New Roman" panose="02020603050405020304" pitchFamily="18" charset="0"/>
              <a:cs typeface="Times New Roman" panose="02020603050405020304" pitchFamily="18" charset="0"/>
            </a:endParaRPr>
          </a:p>
          <a:p>
            <a:pPr>
              <a:buNone/>
            </a:pPr>
            <a:endParaRPr lang="en-US" sz="2800" dirty="0" smtClean="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PHYSICAL DESIGN OF </a:t>
            </a:r>
            <a:r>
              <a:rPr lang="en-US" b="1" dirty="0" err="1" smtClean="0">
                <a:solidFill>
                  <a:srgbClr val="FF0000"/>
                </a:solidFill>
                <a:latin typeface="Times New Roman" panose="02020603050405020304" pitchFamily="18" charset="0"/>
                <a:cs typeface="Times New Roman" panose="02020603050405020304" pitchFamily="18" charset="0"/>
              </a:rPr>
              <a:t>IoT</a:t>
            </a:r>
            <a:endParaRPr lang="en-US" b="1" dirty="0" smtClean="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b="1" dirty="0" smtClean="0">
                <a:solidFill>
                  <a:srgbClr val="002060"/>
                </a:solidFill>
              </a:rPr>
              <a:t>Physical Devices (Things in </a:t>
            </a:r>
            <a:r>
              <a:rPr lang="en-US" b="1" dirty="0" err="1" smtClean="0">
                <a:solidFill>
                  <a:srgbClr val="002060"/>
                </a:solidFill>
              </a:rPr>
              <a:t>IoT</a:t>
            </a:r>
            <a:r>
              <a:rPr lang="en-US" b="1" dirty="0" smtClean="0">
                <a:solidFill>
                  <a:srgbClr val="002060"/>
                </a:solidFill>
              </a:rPr>
              <a:t>)</a:t>
            </a:r>
            <a:endParaRPr lang="en-US" b="1" dirty="0" smtClean="0">
              <a:solidFill>
                <a:srgbClr val="002060"/>
              </a:solidFill>
            </a:endParaRPr>
          </a:p>
          <a:p>
            <a:pPr algn="just">
              <a:lnSpc>
                <a:spcPct val="150000"/>
              </a:lnSpc>
            </a:pPr>
            <a:r>
              <a:rPr lang="en-US" b="1" dirty="0" err="1" smtClean="0">
                <a:solidFill>
                  <a:srgbClr val="002060"/>
                </a:solidFill>
              </a:rPr>
              <a:t>IoT</a:t>
            </a:r>
            <a:r>
              <a:rPr lang="en-US" b="1" dirty="0" smtClean="0">
                <a:solidFill>
                  <a:srgbClr val="002060"/>
                </a:solidFill>
              </a:rPr>
              <a:t> Protocols</a:t>
            </a:r>
            <a:endParaRPr lang="en-US" b="1" dirty="0" smtClean="0">
              <a:solidFill>
                <a:srgbClr val="002060"/>
              </a:solidFill>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lstStyle/>
          <a:p>
            <a:pPr>
              <a:buNone/>
            </a:pPr>
            <a:r>
              <a:rPr lang="en-US" sz="2800" b="1" dirty="0" smtClean="0">
                <a:solidFill>
                  <a:srgbClr val="FF0000"/>
                </a:solidFill>
                <a:latin typeface="Times New Roman" panose="02020603050405020304" pitchFamily="18" charset="0"/>
                <a:cs typeface="Times New Roman" panose="02020603050405020304" pitchFamily="18" charset="0"/>
              </a:rPr>
              <a:t>PHYSICAL DESIGN OF </a:t>
            </a:r>
            <a:r>
              <a:rPr lang="en-US" sz="2800" b="1" dirty="0" err="1" smtClean="0">
                <a:solidFill>
                  <a:srgbClr val="FF0000"/>
                </a:solidFill>
                <a:latin typeface="Times New Roman" panose="02020603050405020304" pitchFamily="18" charset="0"/>
                <a:cs typeface="Times New Roman" panose="02020603050405020304" pitchFamily="18" charset="0"/>
              </a:rPr>
              <a:t>IoT</a:t>
            </a:r>
            <a:endParaRPr lang="en-US" sz="2800" b="1" dirty="0" smtClean="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sz="3000" b="1" dirty="0" smtClean="0">
                <a:solidFill>
                  <a:srgbClr val="C00000"/>
                </a:solidFill>
                <a:latin typeface="Times New Roman" panose="02020603050405020304" pitchFamily="18" charset="0"/>
                <a:cs typeface="Times New Roman" panose="02020603050405020304" pitchFamily="18" charset="0"/>
              </a:rPr>
              <a:t>Physical Devices (Things in </a:t>
            </a:r>
            <a:r>
              <a:rPr lang="en-US" sz="3000" b="1" dirty="0" err="1" smtClean="0">
                <a:solidFill>
                  <a:srgbClr val="C00000"/>
                </a:solidFill>
                <a:latin typeface="Times New Roman" panose="02020603050405020304" pitchFamily="18" charset="0"/>
                <a:cs typeface="Times New Roman" panose="02020603050405020304" pitchFamily="18" charset="0"/>
              </a:rPr>
              <a:t>IoT</a:t>
            </a:r>
            <a:r>
              <a:rPr lang="en-US" sz="3000" b="1" dirty="0" smtClean="0">
                <a:solidFill>
                  <a:srgbClr val="C00000"/>
                </a:solidFill>
                <a:latin typeface="Times New Roman" panose="02020603050405020304" pitchFamily="18" charset="0"/>
                <a:cs typeface="Times New Roman" panose="02020603050405020304" pitchFamily="18" charset="0"/>
              </a:rPr>
              <a:t>)</a:t>
            </a:r>
            <a:endParaRPr lang="en-US" sz="3000" b="1" dirty="0" smtClean="0">
              <a:solidFill>
                <a:srgbClr val="C00000"/>
              </a:solidFill>
              <a:latin typeface="Times New Roman" panose="02020603050405020304" pitchFamily="18" charset="0"/>
              <a:cs typeface="Times New Roman" panose="02020603050405020304" pitchFamily="18" charset="0"/>
            </a:endParaRPr>
          </a:p>
          <a:p>
            <a:pPr lvl="1" algn="just">
              <a:lnSpc>
                <a:spcPct val="150000"/>
              </a:lnSpc>
            </a:pPr>
            <a:r>
              <a:rPr lang="en-US" sz="2200" dirty="0" smtClean="0">
                <a:latin typeface="Times New Roman" panose="02020603050405020304" pitchFamily="18" charset="0"/>
                <a:cs typeface="Times New Roman" panose="02020603050405020304" pitchFamily="18" charset="0"/>
              </a:rPr>
              <a:t>The </a:t>
            </a:r>
            <a:r>
              <a:rPr lang="en-US" sz="2200" dirty="0" err="1" smtClean="0">
                <a:latin typeface="Times New Roman" panose="02020603050405020304" pitchFamily="18" charset="0"/>
                <a:cs typeface="Times New Roman" panose="02020603050405020304" pitchFamily="18" charset="0"/>
              </a:rPr>
              <a:t>IoT</a:t>
            </a:r>
            <a:r>
              <a:rPr lang="en-US" sz="2200" dirty="0" smtClean="0">
                <a:latin typeface="Times New Roman" panose="02020603050405020304" pitchFamily="18" charset="0"/>
                <a:cs typeface="Times New Roman" panose="02020603050405020304" pitchFamily="18" charset="0"/>
              </a:rPr>
              <a:t> uses various sensors and actuators to control the environment in which it is installed. These sensors may be on-board or attached.  These sensors collect information from the external world and may store this data in local memory or in a cloud for analysis. The actuators are operated based on the commands sent over the internet.</a:t>
            </a:r>
            <a:endParaRPr lang="en-US" sz="2200" dirty="0" smtClean="0">
              <a:latin typeface="Times New Roman" panose="02020603050405020304" pitchFamily="18" charset="0"/>
              <a:cs typeface="Times New Roman" panose="02020603050405020304" pitchFamily="18" charset="0"/>
            </a:endParaRPr>
          </a:p>
          <a:p>
            <a:pPr lvl="1" algn="just">
              <a:lnSpc>
                <a:spcPct val="150000"/>
              </a:lnSpc>
            </a:pPr>
            <a:r>
              <a:rPr lang="en-US" sz="2200" dirty="0" smtClean="0">
                <a:latin typeface="Times New Roman" panose="02020603050405020304" pitchFamily="18" charset="0"/>
                <a:cs typeface="Times New Roman" panose="02020603050405020304" pitchFamily="18" charset="0"/>
              </a:rPr>
              <a:t>The things may be automobiles, wearable devices (fitness band)</a:t>
            </a:r>
            <a:endParaRPr lang="en-US" sz="22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1"/>
          <a:srcRect/>
          <a:stretch>
            <a:fillRect/>
          </a:stretch>
        </p:blipFill>
        <p:spPr bwMode="auto">
          <a:xfrm>
            <a:off x="833437" y="838200"/>
            <a:ext cx="7629905" cy="41203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err="1" smtClean="0">
                <a:solidFill>
                  <a:srgbClr val="C00000"/>
                </a:solidFill>
              </a:rPr>
              <a:t>IoT</a:t>
            </a:r>
            <a:r>
              <a:rPr lang="en-US" b="1" dirty="0" smtClean="0">
                <a:solidFill>
                  <a:srgbClr val="C00000"/>
                </a:solidFill>
              </a:rPr>
              <a:t> Protocols:</a:t>
            </a:r>
            <a:br>
              <a:rPr lang="en-US" b="1" dirty="0" smtClean="0">
                <a:solidFill>
                  <a:srgbClr val="C00000"/>
                </a:solidFill>
              </a:rPr>
            </a:br>
            <a:endParaRPr lang="en-US" dirty="0"/>
          </a:p>
        </p:txBody>
      </p:sp>
      <p:pic>
        <p:nvPicPr>
          <p:cNvPr id="26626" name="Picture 2"/>
          <p:cNvPicPr>
            <a:picLocks noGrp="1" noChangeAspect="1" noChangeArrowheads="1"/>
          </p:cNvPicPr>
          <p:nvPr>
            <p:ph idx="1"/>
          </p:nvPr>
        </p:nvPicPr>
        <p:blipFill>
          <a:blip r:embed="rId1"/>
          <a:srcRect/>
          <a:stretch>
            <a:fillRect/>
          </a:stretch>
        </p:blipFill>
        <p:spPr bwMode="auto">
          <a:xfrm>
            <a:off x="491896" y="990600"/>
            <a:ext cx="7966303" cy="56086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r>
              <a:rPr lang="en-US" sz="2600" dirty="0" smtClean="0">
                <a:latin typeface="Times New Roman" panose="02020603050405020304" pitchFamily="18" charset="0"/>
                <a:cs typeface="Times New Roman" panose="02020603050405020304" pitchFamily="18" charset="0"/>
              </a:rPr>
              <a:t>These protocols are used to establish communication between a node device and a server over the internet. it helps to send commands to an </a:t>
            </a:r>
            <a:r>
              <a:rPr lang="en-US" sz="2600" dirty="0" err="1" smtClean="0">
                <a:latin typeface="Times New Roman" panose="02020603050405020304" pitchFamily="18" charset="0"/>
                <a:cs typeface="Times New Roman" panose="02020603050405020304" pitchFamily="18" charset="0"/>
              </a:rPr>
              <a:t>IoT</a:t>
            </a:r>
            <a:r>
              <a:rPr lang="en-US" sz="2600" dirty="0" smtClean="0">
                <a:latin typeface="Times New Roman" panose="02020603050405020304" pitchFamily="18" charset="0"/>
                <a:cs typeface="Times New Roman" panose="02020603050405020304" pitchFamily="18" charset="0"/>
              </a:rPr>
              <a:t> device and receive data from an </a:t>
            </a:r>
            <a:r>
              <a:rPr lang="en-US" sz="2600" dirty="0" err="1" smtClean="0">
                <a:latin typeface="Times New Roman" panose="02020603050405020304" pitchFamily="18" charset="0"/>
                <a:cs typeface="Times New Roman" panose="02020603050405020304" pitchFamily="18" charset="0"/>
                <a:hlinkClick r:id="rId1"/>
              </a:rPr>
              <a:t>IoT</a:t>
            </a:r>
            <a:r>
              <a:rPr lang="en-US" sz="2600" dirty="0" smtClean="0">
                <a:latin typeface="Times New Roman" panose="02020603050405020304" pitchFamily="18" charset="0"/>
                <a:cs typeface="Times New Roman" panose="02020603050405020304" pitchFamily="18" charset="0"/>
              </a:rPr>
              <a:t> device over the internet. we use different types of protocols that are present on both the server and client-side and these protocols are managed by network layers like application, transport, network, and link layer.</a:t>
            </a:r>
            <a:endParaRPr lang="en-US" sz="2600" dirty="0" smtClean="0">
              <a:latin typeface="Times New Roman" panose="02020603050405020304" pitchFamily="18" charset="0"/>
              <a:cs typeface="Times New Roman" panose="02020603050405020304" pitchFamily="18" charset="0"/>
            </a:endParaRPr>
          </a:p>
          <a:p>
            <a:pPr fontAlgn="base">
              <a:buNone/>
            </a:pPr>
            <a:r>
              <a:rPr lang="en-US" sz="2800" b="1" dirty="0" smtClean="0">
                <a:solidFill>
                  <a:srgbClr val="FF0000"/>
                </a:solidFill>
                <a:latin typeface="Times New Roman" panose="02020603050405020304" pitchFamily="18" charset="0"/>
                <a:cs typeface="Times New Roman" panose="02020603050405020304" pitchFamily="18" charset="0"/>
              </a:rPr>
              <a:t>Application Layer protocol</a:t>
            </a:r>
            <a:endParaRPr lang="en-US" sz="2800" b="1" dirty="0" smtClean="0">
              <a:solidFill>
                <a:srgbClr val="FF0000"/>
              </a:solidFill>
              <a:latin typeface="Times New Roman" panose="02020603050405020304" pitchFamily="18" charset="0"/>
              <a:cs typeface="Times New Roman" panose="02020603050405020304" pitchFamily="18" charset="0"/>
            </a:endParaRPr>
          </a:p>
          <a:p>
            <a:pPr fontAlgn="base"/>
            <a:r>
              <a:rPr lang="en-US" sz="2800" dirty="0" smtClean="0">
                <a:latin typeface="Times New Roman" panose="02020603050405020304" pitchFamily="18" charset="0"/>
                <a:cs typeface="Times New Roman" panose="02020603050405020304" pitchFamily="18" charset="0"/>
              </a:rPr>
              <a:t>In this layer, protocols define how the data can be sent over the network with the lower layer protocols using the application interface. these protocols include HTTP, </a:t>
            </a:r>
            <a:r>
              <a:rPr lang="en-US" sz="2800" dirty="0" err="1" smtClean="0">
                <a:latin typeface="Times New Roman" panose="02020603050405020304" pitchFamily="18" charset="0"/>
                <a:cs typeface="Times New Roman" panose="02020603050405020304" pitchFamily="18" charset="0"/>
              </a:rPr>
              <a:t>WebSocket</a:t>
            </a:r>
            <a:r>
              <a:rPr lang="en-US" sz="2800" dirty="0" smtClean="0">
                <a:latin typeface="Times New Roman" panose="02020603050405020304" pitchFamily="18" charset="0"/>
                <a:cs typeface="Times New Roman" panose="02020603050405020304" pitchFamily="18" charset="0"/>
              </a:rPr>
              <a:t>, XMPP, MQTT, DDS, and AMQP protocols.</a:t>
            </a:r>
            <a:endParaRPr lang="en-US" sz="2800" dirty="0" smtClean="0">
              <a:latin typeface="Times New Roman" panose="02020603050405020304" pitchFamily="18" charset="0"/>
              <a:cs typeface="Times New Roman" panose="02020603050405020304" pitchFamily="18" charset="0"/>
            </a:endParaRPr>
          </a:p>
          <a:p>
            <a:pPr fontAlgn="base">
              <a:buNone/>
            </a:pPr>
            <a:r>
              <a:rPr lang="en-US" sz="2800" b="1" dirty="0" smtClean="0">
                <a:solidFill>
                  <a:srgbClr val="FF0000"/>
                </a:solidFill>
                <a:latin typeface="Times New Roman" panose="02020603050405020304" pitchFamily="18" charset="0"/>
                <a:cs typeface="Times New Roman" panose="02020603050405020304" pitchFamily="18" charset="0"/>
              </a:rPr>
              <a:t>HTTP</a:t>
            </a:r>
            <a:endParaRPr lang="en-US" sz="2800" b="1" dirty="0" smtClean="0">
              <a:solidFill>
                <a:srgbClr val="FF0000"/>
              </a:solidFill>
              <a:latin typeface="Times New Roman" panose="02020603050405020304" pitchFamily="18" charset="0"/>
              <a:cs typeface="Times New Roman" panose="02020603050405020304" pitchFamily="18" charset="0"/>
            </a:endParaRPr>
          </a:p>
          <a:p>
            <a:pPr fontAlgn="base"/>
            <a:r>
              <a:rPr lang="en-US" sz="2800" dirty="0" smtClean="0">
                <a:latin typeface="Times New Roman" panose="02020603050405020304" pitchFamily="18" charset="0"/>
                <a:cs typeface="Times New Roman" panose="02020603050405020304" pitchFamily="18" charset="0"/>
              </a:rPr>
              <a:t>Hypertext transfer protocol is a protocol that presents in an application layer for transmitting media documents. it is used to communicate between web browsers and servers. it makes a request to a server and then waits till it receives a response and in between the request server does not keep any data between two requests. </a:t>
            </a:r>
            <a:endParaRPr lang="en-US" sz="2800" dirty="0" smtClean="0">
              <a:latin typeface="Times New Roman" panose="02020603050405020304" pitchFamily="18" charset="0"/>
              <a:cs typeface="Times New Roman" panose="02020603050405020304" pitchFamily="18" charset="0"/>
            </a:endParaRPr>
          </a:p>
          <a:p>
            <a:pPr fontAlgn="base">
              <a:buNone/>
            </a:pPr>
            <a:endParaRPr lang="en-US" sz="28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fontAlgn="base">
              <a:buNone/>
            </a:pPr>
            <a:r>
              <a:rPr lang="en-US" sz="2400" b="1" dirty="0" err="1" smtClean="0">
                <a:solidFill>
                  <a:srgbClr val="FF0000"/>
                </a:solidFill>
                <a:latin typeface="Times New Roman" panose="02020603050405020304" pitchFamily="18" charset="0"/>
                <a:cs typeface="Times New Roman" panose="02020603050405020304" pitchFamily="18" charset="0"/>
              </a:rPr>
              <a:t>WebSocket</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This protocol enables two-way communication between a client and a host that can be run on an </a:t>
            </a:r>
            <a:r>
              <a:rPr lang="en-US" sz="2400" dirty="0" err="1" smtClean="0">
                <a:latin typeface="Times New Roman" panose="02020603050405020304" pitchFamily="18" charset="0"/>
                <a:cs typeface="Times New Roman" panose="02020603050405020304" pitchFamily="18" charset="0"/>
              </a:rPr>
              <a:t>untrusted</a:t>
            </a:r>
            <a:r>
              <a:rPr lang="en-US" sz="2400" dirty="0" smtClean="0">
                <a:latin typeface="Times New Roman" panose="02020603050405020304" pitchFamily="18" charset="0"/>
                <a:cs typeface="Times New Roman" panose="02020603050405020304" pitchFamily="18" charset="0"/>
              </a:rPr>
              <a:t> code in a controlled environment. this protocol is commonly used by web browsers.</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MQTT</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It is a machine-to-machine connectivity protocol that was designed as a publish/subscribe messaging transport. and it is used for remote locations where a small code footprint is required.</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Transport Layer</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This layer is used to control the flow of data segments and handle the error control. also, these layer protocols provide end-to-end message transfer capability independent of the underlying network.</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TCP</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The transmission control protocol is a protocol that defines how to establish and maintain a network that can exchange data in a proper manner using the internet protocol.</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UDP</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a user datagram protocol is a part of an internet protocol called the connectionless protocol. this protocol is not required to establish the connection to transfer data.</a:t>
            </a:r>
            <a:endParaRPr lang="en-US" sz="2400" dirty="0" smtClean="0"/>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Network Layer</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This layer is used to send </a:t>
            </a:r>
            <a:r>
              <a:rPr lang="en-US" sz="2400" dirty="0" err="1" smtClean="0">
                <a:latin typeface="Times New Roman" panose="02020603050405020304" pitchFamily="18" charset="0"/>
                <a:cs typeface="Times New Roman" panose="02020603050405020304" pitchFamily="18" charset="0"/>
              </a:rPr>
              <a:t>datagrams</a:t>
            </a:r>
            <a:r>
              <a:rPr lang="en-US" sz="2400" dirty="0" smtClean="0">
                <a:latin typeface="Times New Roman" panose="02020603050405020304" pitchFamily="18" charset="0"/>
                <a:cs typeface="Times New Roman" panose="02020603050405020304" pitchFamily="18" charset="0"/>
              </a:rPr>
              <a:t> from the source network to the destination network. we use IPv4 and IPv6 protocols as host identification that transfers data in packets.</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IPv4</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This is a protocol address that is a unique and numerical label assigned to each device connected to the network. an IP address performs two main functions host and location addressing. IPv4 is an IP address that is 32-bit long.</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IPv6</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It is a successor of IPv4 that uses 128 bits for an IP address. it is developed by the IETF task force to deal with long-anticipated problems.</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fontAlgn="base">
              <a:buNone/>
            </a:pPr>
            <a:r>
              <a:rPr lang="en-US" sz="2600" b="1" dirty="0" smtClean="0">
                <a:solidFill>
                  <a:srgbClr val="FF0000"/>
                </a:solidFill>
                <a:latin typeface="Times New Roman" panose="02020603050405020304" pitchFamily="18" charset="0"/>
                <a:cs typeface="Times New Roman" panose="02020603050405020304" pitchFamily="18" charset="0"/>
              </a:rPr>
              <a:t>Link Layer</a:t>
            </a:r>
            <a:endParaRPr lang="en-US" sz="2600" b="1" dirty="0" smtClean="0">
              <a:solidFill>
                <a:srgbClr val="FF0000"/>
              </a:solidFill>
              <a:latin typeface="Times New Roman" panose="02020603050405020304" pitchFamily="18" charset="0"/>
              <a:cs typeface="Times New Roman" panose="02020603050405020304" pitchFamily="18" charset="0"/>
            </a:endParaRPr>
          </a:p>
          <a:p>
            <a:pPr fontAlgn="base"/>
            <a:r>
              <a:rPr lang="en-US" sz="2600" dirty="0" smtClean="0">
                <a:latin typeface="Times New Roman" panose="02020603050405020304" pitchFamily="18" charset="0"/>
                <a:cs typeface="Times New Roman" panose="02020603050405020304" pitchFamily="18" charset="0"/>
              </a:rPr>
              <a:t>Link-layer protocols are used to send data over the network's physical layer. it also determines how the packets are coded and signaled by the devices.</a:t>
            </a:r>
            <a:endParaRPr lang="en-US" sz="2600" dirty="0" smtClean="0">
              <a:latin typeface="Times New Roman" panose="02020603050405020304" pitchFamily="18" charset="0"/>
              <a:cs typeface="Times New Roman" panose="02020603050405020304" pitchFamily="18" charset="0"/>
            </a:endParaRPr>
          </a:p>
          <a:p>
            <a:pPr fontAlgn="base">
              <a:buNone/>
            </a:pPr>
            <a:r>
              <a:rPr lang="en-US" sz="2600" b="1" dirty="0" smtClean="0">
                <a:solidFill>
                  <a:srgbClr val="FF0000"/>
                </a:solidFill>
                <a:latin typeface="Times New Roman" panose="02020603050405020304" pitchFamily="18" charset="0"/>
                <a:cs typeface="Times New Roman" panose="02020603050405020304" pitchFamily="18" charset="0"/>
              </a:rPr>
              <a:t>Ethernet</a:t>
            </a:r>
            <a:endParaRPr lang="en-US" sz="2600" b="1" dirty="0" smtClean="0">
              <a:solidFill>
                <a:srgbClr val="FF0000"/>
              </a:solidFill>
              <a:latin typeface="Times New Roman" panose="02020603050405020304" pitchFamily="18" charset="0"/>
              <a:cs typeface="Times New Roman" panose="02020603050405020304" pitchFamily="18" charset="0"/>
            </a:endParaRPr>
          </a:p>
          <a:p>
            <a:pPr fontAlgn="base"/>
            <a:r>
              <a:rPr lang="en-US" sz="2600" dirty="0" smtClean="0">
                <a:latin typeface="Times New Roman" panose="02020603050405020304" pitchFamily="18" charset="0"/>
                <a:cs typeface="Times New Roman" panose="02020603050405020304" pitchFamily="18" charset="0"/>
              </a:rPr>
              <a:t>It is a set of technologies and protocols that are used primarily in LANs. it defines the physical layer and the medium access control for wired </a:t>
            </a:r>
            <a:r>
              <a:rPr lang="en-US" sz="2600" dirty="0" err="1" smtClean="0">
                <a:latin typeface="Times New Roman" panose="02020603050405020304" pitchFamily="18" charset="0"/>
                <a:cs typeface="Times New Roman" panose="02020603050405020304" pitchFamily="18" charset="0"/>
              </a:rPr>
              <a:t>ethernet</a:t>
            </a:r>
            <a:r>
              <a:rPr lang="en-US" sz="2600" dirty="0" smtClean="0">
                <a:latin typeface="Times New Roman" panose="02020603050405020304" pitchFamily="18" charset="0"/>
                <a:cs typeface="Times New Roman" panose="02020603050405020304" pitchFamily="18" charset="0"/>
              </a:rPr>
              <a:t> networks.</a:t>
            </a:r>
            <a:endParaRPr lang="en-US" sz="2600" dirty="0" smtClean="0">
              <a:latin typeface="Times New Roman" panose="02020603050405020304" pitchFamily="18" charset="0"/>
              <a:cs typeface="Times New Roman" panose="02020603050405020304" pitchFamily="18" charset="0"/>
            </a:endParaRPr>
          </a:p>
          <a:p>
            <a:pPr fontAlgn="base">
              <a:buNone/>
            </a:pPr>
            <a:r>
              <a:rPr lang="en-US" sz="2600" b="1" dirty="0" err="1" smtClean="0">
                <a:solidFill>
                  <a:srgbClr val="FF0000"/>
                </a:solidFill>
                <a:latin typeface="Times New Roman" panose="02020603050405020304" pitchFamily="18" charset="0"/>
                <a:cs typeface="Times New Roman" panose="02020603050405020304" pitchFamily="18" charset="0"/>
              </a:rPr>
              <a:t>WiFi</a:t>
            </a:r>
            <a:endParaRPr lang="en-US" sz="2600" b="1" dirty="0" smtClean="0">
              <a:solidFill>
                <a:srgbClr val="FF0000"/>
              </a:solidFill>
              <a:latin typeface="Times New Roman" panose="02020603050405020304" pitchFamily="18" charset="0"/>
              <a:cs typeface="Times New Roman" panose="02020603050405020304" pitchFamily="18" charset="0"/>
            </a:endParaRPr>
          </a:p>
          <a:p>
            <a:pPr fontAlgn="base"/>
            <a:r>
              <a:rPr lang="en-US" sz="2600" dirty="0" smtClean="0">
                <a:latin typeface="Times New Roman" panose="02020603050405020304" pitchFamily="18" charset="0"/>
                <a:cs typeface="Times New Roman" panose="02020603050405020304" pitchFamily="18" charset="0"/>
              </a:rPr>
              <a:t>It is a set of LAN protocols and specifies the set of media access control and physical layer protocols for implementing wireless local area networks.</a:t>
            </a:r>
            <a:endParaRPr lang="en-US" sz="2600" dirty="0" smtClean="0">
              <a:latin typeface="Times New Roman" panose="02020603050405020304" pitchFamily="18" charset="0"/>
              <a:cs typeface="Times New Roman" panose="02020603050405020304" pitchFamily="18" charset="0"/>
            </a:endParaRPr>
          </a:p>
          <a:p>
            <a:pPr>
              <a:buNone/>
            </a:pPr>
            <a:br>
              <a:rPr lang="en-US" dirty="0" smtClean="0"/>
            </a:b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normAutofit fontScale="90000"/>
          </a:bodyPr>
          <a:lstStyle/>
          <a:p>
            <a:pPr algn="l" fontAlgn="base"/>
            <a:br>
              <a:rPr lang="en-US" b="1" dirty="0" smtClean="0"/>
            </a:br>
            <a:r>
              <a:rPr lang="en-US" b="1" dirty="0" err="1" smtClean="0">
                <a:solidFill>
                  <a:srgbClr val="FF0000"/>
                </a:solidFill>
                <a:latin typeface="Times New Roman" panose="02020603050405020304" pitchFamily="18" charset="0"/>
                <a:cs typeface="Times New Roman" panose="02020603050405020304" pitchFamily="18" charset="0"/>
              </a:rPr>
              <a:t>IoT</a:t>
            </a:r>
            <a:r>
              <a:rPr lang="en-US" b="1" dirty="0" smtClean="0">
                <a:solidFill>
                  <a:srgbClr val="FF0000"/>
                </a:solidFill>
                <a:latin typeface="Times New Roman" panose="02020603050405020304" pitchFamily="18" charset="0"/>
                <a:cs typeface="Times New Roman" panose="02020603050405020304" pitchFamily="18" charset="0"/>
              </a:rPr>
              <a:t> Functional blocks</a:t>
            </a:r>
            <a:br>
              <a:rPr lang="en-US" b="1" dirty="0" smtClean="0"/>
            </a:br>
            <a:br>
              <a:rPr lang="en-US" dirty="0" smtClean="0"/>
            </a:br>
            <a:endParaRPr lang="en-US" dirty="0"/>
          </a:p>
        </p:txBody>
      </p:sp>
      <p:pic>
        <p:nvPicPr>
          <p:cNvPr id="29698" name="Picture 2"/>
          <p:cNvPicPr>
            <a:picLocks noGrp="1" noChangeAspect="1" noChangeArrowheads="1"/>
          </p:cNvPicPr>
          <p:nvPr>
            <p:ph idx="1"/>
          </p:nvPr>
        </p:nvPicPr>
        <p:blipFill>
          <a:blip r:embed="rId1"/>
          <a:srcRect/>
          <a:stretch>
            <a:fillRect/>
          </a:stretch>
        </p:blipFill>
        <p:spPr bwMode="auto">
          <a:xfrm>
            <a:off x="0" y="987867"/>
            <a:ext cx="9144000" cy="54918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algn="l"/>
            <a:r>
              <a:rPr lang="en-US" b="1" dirty="0" smtClean="0">
                <a:solidFill>
                  <a:srgbClr val="FF0000"/>
                </a:solidFill>
                <a:latin typeface="Times New Roman" panose="02020603050405020304" pitchFamily="18" charset="0"/>
                <a:cs typeface="Times New Roman" panose="02020603050405020304" pitchFamily="18" charset="0"/>
              </a:rPr>
              <a:t>TOPICS TO BE COVERED</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143000"/>
            <a:ext cx="8839200" cy="5715000"/>
          </a:xfrm>
        </p:spPr>
        <p:txBody>
          <a:bodyPr>
            <a:normAutofit lnSpcReduction="10000"/>
          </a:bodyPr>
          <a:lstStyle/>
          <a:p>
            <a:r>
              <a:rPr lang="en-US" b="1" dirty="0" smtClean="0">
                <a:solidFill>
                  <a:schemeClr val="accent1">
                    <a:lumMod val="75000"/>
                  </a:schemeClr>
                </a:solidFill>
              </a:rPr>
              <a:t>Definition </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Characteristics of </a:t>
            </a:r>
            <a:r>
              <a:rPr lang="en-US" b="1" dirty="0" err="1" smtClean="0">
                <a:solidFill>
                  <a:schemeClr val="accent1">
                    <a:lumMod val="75000"/>
                  </a:schemeClr>
                </a:solidFill>
              </a:rPr>
              <a:t>IoT</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Challenges and Issues</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Physical Design of </a:t>
            </a:r>
            <a:r>
              <a:rPr lang="en-US" b="1" dirty="0" err="1" smtClean="0">
                <a:solidFill>
                  <a:schemeClr val="accent1">
                    <a:lumMod val="75000"/>
                  </a:schemeClr>
                </a:solidFill>
              </a:rPr>
              <a:t>IoT</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Logical Design of </a:t>
            </a:r>
            <a:r>
              <a:rPr lang="en-US" b="1" dirty="0" err="1" smtClean="0">
                <a:solidFill>
                  <a:schemeClr val="accent1">
                    <a:lumMod val="75000"/>
                  </a:schemeClr>
                </a:solidFill>
              </a:rPr>
              <a:t>IoT</a:t>
            </a:r>
            <a:r>
              <a:rPr lang="en-US" b="1" dirty="0" smtClean="0">
                <a:solidFill>
                  <a:schemeClr val="accent1">
                    <a:lumMod val="75000"/>
                  </a:schemeClr>
                </a:solidFill>
              </a:rPr>
              <a:t> - </a:t>
            </a:r>
            <a:r>
              <a:rPr lang="en-US" b="1" dirty="0" err="1" smtClean="0">
                <a:solidFill>
                  <a:schemeClr val="accent1">
                    <a:lumMod val="75000"/>
                  </a:schemeClr>
                </a:solidFill>
              </a:rPr>
              <a:t>IoT</a:t>
            </a:r>
            <a:r>
              <a:rPr lang="en-US" b="1" dirty="0" smtClean="0">
                <a:solidFill>
                  <a:schemeClr val="accent1">
                    <a:lumMod val="75000"/>
                  </a:schemeClr>
                </a:solidFill>
              </a:rPr>
              <a:t> Functional Blocks</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Security</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400" dirty="0" smtClean="0">
                <a:latin typeface="Times New Roman" panose="02020603050405020304" pitchFamily="18" charset="0"/>
                <a:cs typeface="Times New Roman" panose="02020603050405020304" pitchFamily="18" charset="0"/>
              </a:rPr>
              <a:t>An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system consists of a number of functional blocks like Devices, services, communication, security, and application that provide the capability for sensing, actuation, identification, communication, and management.</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These functional blocks consist of devices that provide monitoring control functions, handle communication between host and server, manage the transfer of data, secure the system using authentication and other functions, and interface to control and monitor various terms.</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Application</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It is an interface that provides a control system that use by users to view the status and analyze of system.</a:t>
            </a:r>
            <a:endParaRPr lang="en-US" sz="2400" dirty="0" smtClean="0">
              <a:latin typeface="Times New Roman" panose="02020603050405020304" pitchFamily="18" charset="0"/>
              <a:cs typeface="Times New Roman" panose="02020603050405020304" pitchFamily="18" charset="0"/>
            </a:endParaRPr>
          </a:p>
          <a:p>
            <a:pPr fontAlgn="base">
              <a:buNone/>
            </a:pPr>
            <a:r>
              <a:rPr lang="en-US" sz="2400" b="1" dirty="0" smtClean="0">
                <a:solidFill>
                  <a:srgbClr val="FF0000"/>
                </a:solidFill>
                <a:latin typeface="Times New Roman" panose="02020603050405020304" pitchFamily="18" charset="0"/>
                <a:cs typeface="Times New Roman" panose="02020603050405020304" pitchFamily="18" charset="0"/>
              </a:rPr>
              <a:t>Management</a:t>
            </a:r>
            <a:endParaRPr lang="en-US" sz="2400" b="1" dirty="0" smtClean="0">
              <a:solidFill>
                <a:srgbClr val="FF0000"/>
              </a:solidFill>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This functional block provides various functions that are used to manage an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system.</a:t>
            </a:r>
            <a:endParaRPr lang="en-US"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fontAlgn="base">
              <a:buNone/>
            </a:pPr>
            <a:r>
              <a:rPr lang="en-US" sz="3400" b="1" dirty="0" smtClean="0">
                <a:solidFill>
                  <a:srgbClr val="FF0000"/>
                </a:solidFill>
                <a:latin typeface="Times New Roman" panose="02020603050405020304" pitchFamily="18" charset="0"/>
                <a:cs typeface="Times New Roman" panose="02020603050405020304" pitchFamily="18" charset="0"/>
              </a:rPr>
              <a:t>Services</a:t>
            </a:r>
            <a:endParaRPr lang="en-US" sz="3400" b="1" dirty="0" smtClean="0">
              <a:solidFill>
                <a:srgbClr val="FF0000"/>
              </a:solidFill>
              <a:latin typeface="Times New Roman" panose="02020603050405020304" pitchFamily="18" charset="0"/>
              <a:cs typeface="Times New Roman" panose="02020603050405020304" pitchFamily="18" charset="0"/>
            </a:endParaRPr>
          </a:p>
          <a:p>
            <a:pPr fontAlgn="base"/>
            <a:r>
              <a:rPr lang="en-US" sz="3400" dirty="0" smtClean="0">
                <a:latin typeface="Times New Roman" panose="02020603050405020304" pitchFamily="18" charset="0"/>
                <a:cs typeface="Times New Roman" panose="02020603050405020304" pitchFamily="18" charset="0"/>
              </a:rPr>
              <a:t>This functional block provides some services like monitoring and controlling a device and publishing and deleting the data and restoring the system</a:t>
            </a:r>
            <a:r>
              <a:rPr lang="en-US" dirty="0" smtClean="0"/>
              <a:t>.</a:t>
            </a:r>
            <a:endParaRPr lang="en-US" dirty="0" smtClean="0"/>
          </a:p>
          <a:p>
            <a:pPr fontAlgn="base">
              <a:buNone/>
            </a:pPr>
            <a:r>
              <a:rPr lang="en-US" sz="3400" b="1" dirty="0" smtClean="0">
                <a:solidFill>
                  <a:srgbClr val="FF0000"/>
                </a:solidFill>
                <a:latin typeface="Times New Roman" panose="02020603050405020304" pitchFamily="18" charset="0"/>
                <a:cs typeface="Times New Roman" panose="02020603050405020304" pitchFamily="18" charset="0"/>
              </a:rPr>
              <a:t>Communication</a:t>
            </a:r>
            <a:endParaRPr lang="en-US" sz="3400" b="1" dirty="0" smtClean="0">
              <a:solidFill>
                <a:srgbClr val="FF0000"/>
              </a:solidFill>
              <a:latin typeface="Times New Roman" panose="02020603050405020304" pitchFamily="18" charset="0"/>
              <a:cs typeface="Times New Roman" panose="02020603050405020304" pitchFamily="18" charset="0"/>
            </a:endParaRPr>
          </a:p>
          <a:p>
            <a:pPr fontAlgn="base"/>
            <a:r>
              <a:rPr lang="en-US" sz="3400" dirty="0" smtClean="0">
                <a:latin typeface="Times New Roman" panose="02020603050405020304" pitchFamily="18" charset="0"/>
                <a:cs typeface="Times New Roman" panose="02020603050405020304" pitchFamily="18" charset="0"/>
              </a:rPr>
              <a:t>This block handles the communication between the client and the cloud-based server and sends/receives the data using protocols.</a:t>
            </a:r>
            <a:endParaRPr lang="en-US" sz="3400" dirty="0" smtClean="0">
              <a:latin typeface="Times New Roman" panose="02020603050405020304" pitchFamily="18" charset="0"/>
              <a:cs typeface="Times New Roman" panose="02020603050405020304" pitchFamily="18" charset="0"/>
            </a:endParaRPr>
          </a:p>
          <a:p>
            <a:pPr fontAlgn="base">
              <a:buNone/>
            </a:pPr>
            <a:r>
              <a:rPr lang="en-US" sz="3400" b="1" dirty="0" smtClean="0">
                <a:solidFill>
                  <a:srgbClr val="FF0000"/>
                </a:solidFill>
                <a:latin typeface="Times New Roman" panose="02020603050405020304" pitchFamily="18" charset="0"/>
                <a:cs typeface="Times New Roman" panose="02020603050405020304" pitchFamily="18" charset="0"/>
              </a:rPr>
              <a:t>Security</a:t>
            </a:r>
            <a:endParaRPr lang="en-US" sz="3400" b="1" dirty="0" smtClean="0">
              <a:solidFill>
                <a:srgbClr val="FF0000"/>
              </a:solidFill>
              <a:latin typeface="Times New Roman" panose="02020603050405020304" pitchFamily="18" charset="0"/>
              <a:cs typeface="Times New Roman" panose="02020603050405020304" pitchFamily="18" charset="0"/>
            </a:endParaRPr>
          </a:p>
          <a:p>
            <a:pPr fontAlgn="base"/>
            <a:r>
              <a:rPr lang="en-US" sz="3400" dirty="0" smtClean="0">
                <a:latin typeface="Times New Roman" panose="02020603050405020304" pitchFamily="18" charset="0"/>
                <a:cs typeface="Times New Roman" panose="02020603050405020304" pitchFamily="18" charset="0"/>
              </a:rPr>
              <a:t>This block is used to secure an </a:t>
            </a:r>
            <a:r>
              <a:rPr lang="en-US" sz="3400" dirty="0" err="1" smtClean="0">
                <a:latin typeface="Times New Roman" panose="02020603050405020304" pitchFamily="18" charset="0"/>
                <a:cs typeface="Times New Roman" panose="02020603050405020304" pitchFamily="18" charset="0"/>
              </a:rPr>
              <a:t>IoT</a:t>
            </a:r>
            <a:r>
              <a:rPr lang="en-US" sz="3400" dirty="0" smtClean="0">
                <a:latin typeface="Times New Roman" panose="02020603050405020304" pitchFamily="18" charset="0"/>
                <a:cs typeface="Times New Roman" panose="02020603050405020304" pitchFamily="18" charset="0"/>
              </a:rPr>
              <a:t> system using some functions like authorization, data security, authentication, 2-step verification, etc.</a:t>
            </a:r>
            <a:endParaRPr lang="en-US" sz="3400" dirty="0" smtClean="0">
              <a:latin typeface="Times New Roman" panose="02020603050405020304" pitchFamily="18" charset="0"/>
              <a:cs typeface="Times New Roman" panose="02020603050405020304" pitchFamily="18" charset="0"/>
            </a:endParaRPr>
          </a:p>
          <a:p>
            <a:pPr fontAlgn="base">
              <a:buNone/>
            </a:pPr>
            <a:r>
              <a:rPr lang="en-US" sz="3400" b="1" dirty="0" smtClean="0">
                <a:solidFill>
                  <a:srgbClr val="FF0000"/>
                </a:solidFill>
                <a:latin typeface="Times New Roman" panose="02020603050405020304" pitchFamily="18" charset="0"/>
                <a:cs typeface="Times New Roman" panose="02020603050405020304" pitchFamily="18" charset="0"/>
              </a:rPr>
              <a:t>Device</a:t>
            </a:r>
            <a:endParaRPr lang="en-US" sz="3400" b="1" dirty="0" smtClean="0">
              <a:solidFill>
                <a:srgbClr val="FF0000"/>
              </a:solidFill>
              <a:latin typeface="Times New Roman" panose="02020603050405020304" pitchFamily="18" charset="0"/>
              <a:cs typeface="Times New Roman" panose="02020603050405020304" pitchFamily="18" charset="0"/>
            </a:endParaRPr>
          </a:p>
          <a:p>
            <a:pPr fontAlgn="base"/>
            <a:r>
              <a:rPr lang="en-US" sz="3400" dirty="0" smtClean="0">
                <a:latin typeface="Times New Roman" panose="02020603050405020304" pitchFamily="18" charset="0"/>
                <a:cs typeface="Times New Roman" panose="02020603050405020304" pitchFamily="18" charset="0"/>
              </a:rPr>
              <a:t>These devices are used to provide sensing and monitoring control functions that collect data from the outer environment.</a:t>
            </a:r>
            <a:endParaRPr lang="en-US" sz="3400" dirty="0" smtClean="0">
              <a:latin typeface="Times New Roman" panose="02020603050405020304" pitchFamily="18" charset="0"/>
              <a:cs typeface="Times New Roman" panose="02020603050405020304"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85800"/>
          </a:xfrm>
        </p:spPr>
        <p:txBody>
          <a:bodyPr>
            <a:normAutofit/>
          </a:bodyPr>
          <a:lstStyle/>
          <a:p>
            <a:pPr algn="l"/>
            <a:r>
              <a:rPr lang="en-US" sz="2800" b="1" dirty="0" smtClean="0">
                <a:solidFill>
                  <a:srgbClr val="FF0000"/>
                </a:solidFill>
                <a:latin typeface="Times New Roman" panose="02020603050405020304" pitchFamily="18" charset="0"/>
                <a:cs typeface="Times New Roman" panose="02020603050405020304" pitchFamily="18" charset="0"/>
              </a:rPr>
              <a:t>SECURITY: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609600"/>
            <a:ext cx="9144000" cy="6248400"/>
          </a:xfrm>
        </p:spPr>
        <p:txBody>
          <a:bodyPr>
            <a:normAutofit fontScale="92500"/>
          </a:bodyPr>
          <a:lstStyle/>
          <a:p>
            <a:pPr algn="just"/>
            <a:r>
              <a:rPr lang="en-US" sz="2400" dirty="0" smtClean="0">
                <a:solidFill>
                  <a:srgbClr val="002060"/>
                </a:solidFill>
                <a:latin typeface="Times New Roman" panose="02020603050405020304" pitchFamily="18" charset="0"/>
                <a:cs typeface="Times New Roman" panose="02020603050405020304" pitchFamily="18" charset="0"/>
              </a:rPr>
              <a:t>Security is another aspect of </a:t>
            </a:r>
            <a:r>
              <a:rPr lang="en-US" sz="2400" dirty="0" err="1" smtClean="0">
                <a:solidFill>
                  <a:srgbClr val="002060"/>
                </a:solidFill>
                <a:latin typeface="Times New Roman" panose="02020603050405020304" pitchFamily="18" charset="0"/>
                <a:cs typeface="Times New Roman" panose="02020603050405020304" pitchFamily="18" charset="0"/>
              </a:rPr>
              <a:t>IoT</a:t>
            </a:r>
            <a:r>
              <a:rPr lang="en-US" sz="2400" dirty="0" smtClean="0">
                <a:solidFill>
                  <a:srgbClr val="002060"/>
                </a:solidFill>
                <a:latin typeface="Times New Roman" panose="02020603050405020304" pitchFamily="18" charset="0"/>
                <a:cs typeface="Times New Roman" panose="02020603050405020304" pitchFamily="18" charset="0"/>
              </a:rPr>
              <a:t> applications which is critical and can be found in all almost all layers of the </a:t>
            </a:r>
            <a:r>
              <a:rPr lang="en-US" sz="2400" dirty="0" err="1" smtClean="0">
                <a:solidFill>
                  <a:srgbClr val="002060"/>
                </a:solidFill>
                <a:latin typeface="Times New Roman" panose="02020603050405020304" pitchFamily="18" charset="0"/>
                <a:cs typeface="Times New Roman" panose="02020603050405020304" pitchFamily="18" charset="0"/>
              </a:rPr>
              <a:t>IoT</a:t>
            </a:r>
            <a:r>
              <a:rPr lang="en-US" sz="2400" dirty="0" smtClean="0">
                <a:solidFill>
                  <a:srgbClr val="002060"/>
                </a:solidFill>
                <a:latin typeface="Times New Roman" panose="02020603050405020304" pitchFamily="18" charset="0"/>
                <a:cs typeface="Times New Roman" panose="02020603050405020304" pitchFamily="18" charset="0"/>
              </a:rPr>
              <a:t> protocols. Threats exist at all layers including data link, session, and application layers.</a:t>
            </a:r>
            <a:endParaRPr lang="en-US" sz="2400" dirty="0" smtClean="0">
              <a:solidFill>
                <a:srgbClr val="002060"/>
              </a:solidFill>
              <a:latin typeface="Times New Roman" panose="02020603050405020304" pitchFamily="18" charset="0"/>
              <a:cs typeface="Times New Roman" panose="02020603050405020304" pitchFamily="18" charset="0"/>
            </a:endParaRPr>
          </a:p>
          <a:p>
            <a:pPr algn="just"/>
            <a:r>
              <a:rPr lang="en-US" sz="2400" b="1" dirty="0" smtClean="0">
                <a:solidFill>
                  <a:srgbClr val="C00000"/>
                </a:solidFill>
              </a:rPr>
              <a:t>Data Link Layer Security</a:t>
            </a:r>
            <a:endParaRPr lang="en-US" sz="2400" b="1" dirty="0" smtClean="0">
              <a:solidFill>
                <a:srgbClr val="C00000"/>
              </a:solidFill>
            </a:endParaRPr>
          </a:p>
          <a:p>
            <a:pPr lvl="1" algn="just"/>
            <a:r>
              <a:rPr lang="en-US" sz="2400" dirty="0" smtClean="0">
                <a:solidFill>
                  <a:srgbClr val="002060"/>
                </a:solidFill>
              </a:rPr>
              <a:t>MAC 802.15.4 offers different security modes by utilizing the “Security Enabled Bit” in the Frame Control field in the header. Security requirements include confidentiality, Authentication, integrity, access control mechanisms and secured Time-Synchronized Communications.</a:t>
            </a:r>
            <a:endParaRPr lang="en-US" sz="2400" dirty="0" smtClean="0">
              <a:solidFill>
                <a:srgbClr val="002060"/>
              </a:solidFill>
            </a:endParaRPr>
          </a:p>
          <a:p>
            <a:pPr algn="just"/>
            <a:r>
              <a:rPr lang="en-US" sz="2400" b="1" dirty="0" smtClean="0">
                <a:solidFill>
                  <a:srgbClr val="C00000"/>
                </a:solidFill>
              </a:rPr>
              <a:t>Network Layer</a:t>
            </a:r>
            <a:endParaRPr lang="en-US" sz="2400" b="1" dirty="0" smtClean="0">
              <a:solidFill>
                <a:srgbClr val="C00000"/>
              </a:solidFill>
            </a:endParaRPr>
          </a:p>
          <a:p>
            <a:pPr lvl="1" algn="just"/>
            <a:r>
              <a:rPr lang="en-US" sz="2400" dirty="0" smtClean="0">
                <a:solidFill>
                  <a:srgbClr val="002060"/>
                </a:solidFill>
              </a:rPr>
              <a:t>RPL offers support for data authenticity, semantic security, protection against replay attacks, confidentiality and key management.</a:t>
            </a:r>
            <a:endParaRPr lang="en-US" sz="2400" dirty="0" smtClean="0">
              <a:solidFill>
                <a:srgbClr val="002060"/>
              </a:solidFill>
            </a:endParaRPr>
          </a:p>
          <a:p>
            <a:pPr algn="just"/>
            <a:r>
              <a:rPr lang="en-US" sz="2400" b="1" dirty="0" smtClean="0">
                <a:solidFill>
                  <a:srgbClr val="C00000"/>
                </a:solidFill>
              </a:rPr>
              <a:t>Application layer</a:t>
            </a:r>
            <a:endParaRPr lang="en-US" sz="2400" b="1" dirty="0" smtClean="0">
              <a:solidFill>
                <a:srgbClr val="C00000"/>
              </a:solidFill>
            </a:endParaRPr>
          </a:p>
          <a:p>
            <a:pPr lvl="1" algn="just"/>
            <a:r>
              <a:rPr lang="en-US" sz="2400" dirty="0" smtClean="0">
                <a:solidFill>
                  <a:srgbClr val="002060"/>
                </a:solidFill>
              </a:rPr>
              <a:t>Applications can provide additional level of security using TLS or SSL as a transport layer protocol. In addition, end to end authentication and encryption algorithms can be used to handle different levels of security as required.</a:t>
            </a:r>
            <a:endParaRPr lang="en-US" sz="2400" b="1" dirty="0" smtClean="0">
              <a:solidFill>
                <a:srgbClr val="002060"/>
              </a:solidFill>
            </a:endParaRP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normAutofit/>
          </a:bodyPr>
          <a:lstStyle/>
          <a:p>
            <a:pPr algn="l"/>
            <a:r>
              <a:rPr lang="en-US" sz="2800" b="1" dirty="0" err="1" smtClean="0">
                <a:solidFill>
                  <a:srgbClr val="FF0000"/>
                </a:solidFill>
                <a:latin typeface="Times New Roman" panose="02020603050405020304" pitchFamily="18" charset="0"/>
                <a:cs typeface="Times New Roman" panose="02020603050405020304" pitchFamily="18" charset="0"/>
              </a:rPr>
              <a:t>IoT</a:t>
            </a:r>
            <a:r>
              <a:rPr lang="en-US" sz="2800" b="1" dirty="0" smtClean="0">
                <a:solidFill>
                  <a:srgbClr val="FF0000"/>
                </a:solidFill>
                <a:latin typeface="Times New Roman" panose="02020603050405020304" pitchFamily="18" charset="0"/>
                <a:cs typeface="Times New Roman" panose="02020603050405020304" pitchFamily="18" charset="0"/>
              </a:rPr>
              <a:t> COMMUNICATION MODELS</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371600"/>
            <a:ext cx="8686800" cy="4754563"/>
          </a:xfrm>
        </p:spPr>
        <p:txBody>
          <a:bodyPr/>
          <a:lstStyle/>
          <a:p>
            <a:r>
              <a:rPr lang="en-US" dirty="0" smtClean="0">
                <a:solidFill>
                  <a:schemeClr val="accent4">
                    <a:lumMod val="50000"/>
                  </a:schemeClr>
                </a:solidFill>
              </a:rPr>
              <a:t>Request – Response Model</a:t>
            </a:r>
            <a:endParaRPr lang="en-US" dirty="0" smtClean="0">
              <a:solidFill>
                <a:schemeClr val="accent4">
                  <a:lumMod val="50000"/>
                </a:schemeClr>
              </a:solidFill>
            </a:endParaRP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Publish-Subscribe model</a:t>
            </a:r>
            <a:endParaRPr lang="en-US" dirty="0" smtClean="0">
              <a:solidFill>
                <a:schemeClr val="accent4">
                  <a:lumMod val="50000"/>
                </a:schemeClr>
              </a:solidFill>
            </a:endParaRP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Push-Pull Model</a:t>
            </a:r>
            <a:endParaRPr lang="en-US" dirty="0" smtClean="0">
              <a:solidFill>
                <a:schemeClr val="accent4">
                  <a:lumMod val="50000"/>
                </a:schemeClr>
              </a:solidFill>
            </a:endParaRP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Exclusive-Pair model</a:t>
            </a:r>
            <a:endParaRPr lang="en-US" dirty="0" smtClean="0">
              <a:solidFill>
                <a:schemeClr val="accent4">
                  <a:lumMod val="50000"/>
                </a:schemeClr>
              </a:solidFill>
            </a:endParaRP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066800"/>
          </a:xfrm>
        </p:spPr>
        <p:txBody>
          <a:bodyPr>
            <a:noAutofit/>
          </a:bodyPr>
          <a:lstStyle/>
          <a:p>
            <a:pPr algn="l"/>
            <a:r>
              <a:rPr lang="en-US" sz="3600" b="1" dirty="0" smtClean="0">
                <a:solidFill>
                  <a:srgbClr val="FF0000"/>
                </a:solidFill>
                <a:latin typeface="Times New Roman" panose="02020603050405020304" pitchFamily="18" charset="0"/>
                <a:cs typeface="Times New Roman" panose="02020603050405020304" pitchFamily="18" charset="0"/>
              </a:rPr>
              <a:t>Push-Pull Model</a:t>
            </a:r>
            <a:br>
              <a:rPr lang="en-US" sz="3600" b="1" dirty="0" smtClean="0">
                <a:solidFill>
                  <a:srgbClr val="FF0000"/>
                </a:solidFill>
                <a:latin typeface="Times New Roman" panose="02020603050405020304" pitchFamily="18" charset="0"/>
                <a:cs typeface="Times New Roman" panose="02020603050405020304" pitchFamily="18" charset="0"/>
              </a:rPr>
            </a:br>
            <a:endParaRPr lang="en-US" sz="3600"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lum bright="-24000" contrast="21000"/>
            <a:extLst>
              <a:ext uri="{28A0092B-C50C-407E-A947-70E740481C1C}">
                <a14:useLocalDpi xmlns:a14="http://schemas.microsoft.com/office/drawing/2010/main" val="0"/>
              </a:ext>
            </a:extLst>
          </a:blip>
          <a:srcRect/>
          <a:stretch>
            <a:fillRect/>
          </a:stretch>
        </p:blipFill>
        <p:spPr bwMode="auto">
          <a:xfrm>
            <a:off x="228600" y="1143000"/>
            <a:ext cx="8610600" cy="434340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FF0000"/>
                </a:solidFill>
                <a:latin typeface="Times New Roman" panose="02020603050405020304" pitchFamily="18" charset="0"/>
                <a:cs typeface="Times New Roman" panose="02020603050405020304" pitchFamily="18" charset="0"/>
              </a:rPr>
              <a:t>Exclusive Pair Model</a:t>
            </a:r>
            <a:br>
              <a:rPr lang="en-US" sz="2800" b="1" dirty="0" smtClean="0">
                <a:solidFill>
                  <a:srgbClr val="FF0000"/>
                </a:solidFill>
                <a:latin typeface="Times New Roman" panose="02020603050405020304" pitchFamily="18" charset="0"/>
                <a:cs typeface="Times New Roman" panose="02020603050405020304" pitchFamily="18" charset="0"/>
              </a:rPr>
            </a:b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04800" y="1066800"/>
            <a:ext cx="8686800" cy="5638799"/>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lstStyle/>
          <a:p>
            <a:pPr algn="l"/>
            <a:r>
              <a:rPr lang="en-US" b="1" dirty="0" err="1" smtClean="0">
                <a:solidFill>
                  <a:srgbClr val="FF0000"/>
                </a:solidFill>
              </a:rPr>
              <a:t>IoT</a:t>
            </a:r>
            <a:r>
              <a:rPr lang="en-US" b="1" dirty="0" smtClean="0">
                <a:solidFill>
                  <a:srgbClr val="FF0000"/>
                </a:solidFill>
              </a:rPr>
              <a:t> COMMUNICATION APIs</a:t>
            </a:r>
            <a:r>
              <a:rPr lang="en-US" b="1" dirty="0" smtClean="0">
                <a:solidFill>
                  <a:schemeClr val="bg1"/>
                </a:solidFill>
              </a:rPr>
              <a:t> </a:t>
            </a:r>
            <a:endParaRPr lang="en-US" dirty="0"/>
          </a:p>
        </p:txBody>
      </p:sp>
      <p:sp>
        <p:nvSpPr>
          <p:cNvPr id="3" name="Content Placeholder 2"/>
          <p:cNvSpPr>
            <a:spLocks noGrp="1"/>
          </p:cNvSpPr>
          <p:nvPr>
            <p:ph idx="1"/>
          </p:nvPr>
        </p:nvSpPr>
        <p:spPr>
          <a:xfrm>
            <a:off x="228600" y="1219200"/>
            <a:ext cx="8915400" cy="5410200"/>
          </a:xfrm>
        </p:spPr>
        <p:txBody>
          <a:bodyPr/>
          <a:lstStyle/>
          <a:p>
            <a:r>
              <a:rPr lang="en-US" dirty="0" err="1" smtClean="0">
                <a:latin typeface="Times New Roman" panose="02020603050405020304" pitchFamily="18" charset="0"/>
                <a:cs typeface="Times New Roman" panose="02020603050405020304" pitchFamily="18" charset="0"/>
              </a:rPr>
              <a:t>RESTFul</a:t>
            </a:r>
            <a:r>
              <a:rPr lang="en-US" dirty="0" smtClean="0">
                <a:latin typeface="Times New Roman" panose="02020603050405020304" pitchFamily="18" charset="0"/>
                <a:cs typeface="Times New Roman" panose="02020603050405020304" pitchFamily="18" charset="0"/>
              </a:rPr>
              <a:t> API</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WEBSOCKETS</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solidFill>
                <a:schemeClr val="bg1"/>
              </a:solidFill>
            </a:endParaRPr>
          </a:p>
          <a:p>
            <a:r>
              <a:rPr lang="en-US" dirty="0" smtClean="0">
                <a:solidFill>
                  <a:schemeClr val="bg1"/>
                </a:solidFill>
              </a:rPr>
              <a:t>WEBSOCKETS</a:t>
            </a:r>
            <a:endParaRPr lang="en-US" dirty="0" smtClean="0">
              <a:solidFill>
                <a:schemeClr val="bg1"/>
              </a:solidFill>
            </a:endParaRPr>
          </a:p>
          <a:p>
            <a:r>
              <a:rPr lang="en-US" dirty="0" smtClean="0">
                <a:solidFill>
                  <a:schemeClr val="bg1"/>
                </a:solidFill>
              </a:rPr>
              <a:t>Restful API</a:t>
            </a:r>
            <a:endParaRPr lang="en-US" dirty="0" smtClean="0">
              <a:solidFill>
                <a:schemeClr val="bg1"/>
              </a:solidFill>
            </a:endParaRPr>
          </a:p>
          <a:p>
            <a:pPr marL="0" indent="0">
              <a:buNone/>
            </a:pPr>
            <a:endParaRPr lang="en-US" dirty="0" smtClean="0">
              <a:solidFill>
                <a:schemeClr val="bg1"/>
              </a:solidFill>
            </a:endParaRPr>
          </a:p>
          <a:p>
            <a:r>
              <a:rPr lang="en-US" dirty="0" smtClean="0">
                <a:solidFill>
                  <a:schemeClr val="bg1"/>
                </a:solidFill>
              </a:rPr>
              <a:t>WEBSOCKETS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solidFill>
                  <a:srgbClr val="FF0000"/>
                </a:solidFill>
              </a:rPr>
              <a:t>IoT</a:t>
            </a:r>
            <a:r>
              <a:rPr lang="en-US" b="1" dirty="0" smtClean="0">
                <a:solidFill>
                  <a:srgbClr val="FF0000"/>
                </a:solidFill>
              </a:rPr>
              <a:t> COMMUNICATION APIs: </a:t>
            </a:r>
            <a:r>
              <a:rPr lang="en-US" b="1" dirty="0" err="1" smtClean="0"/>
              <a:t>RESTFul</a:t>
            </a:r>
            <a:r>
              <a:rPr lang="en-US" b="1" dirty="0" smtClean="0"/>
              <a:t> </a:t>
            </a:r>
            <a:endParaRPr lang="en-US" dirty="0"/>
          </a:p>
        </p:txBody>
      </p:sp>
      <p:pic>
        <p:nvPicPr>
          <p:cNvPr id="4" name="Content Placeholder 3"/>
          <p:cNvPicPr>
            <a:picLocks noGrp="1"/>
          </p:cNvPicPr>
          <p:nvPr>
            <p:ph idx="1"/>
          </p:nvPr>
        </p:nvPicPr>
        <p:blipFill rotWithShape="1">
          <a:blip r:embed="rId1">
            <a:lum bright="-29000" contrast="33000"/>
            <a:extLst>
              <a:ext uri="{28A0092B-C50C-407E-A947-70E740481C1C}">
                <a14:useLocalDpi xmlns:a14="http://schemas.microsoft.com/office/drawing/2010/main" val="0"/>
              </a:ext>
            </a:extLst>
          </a:blip>
          <a:srcRect r="2726" b="1643"/>
          <a:stretch>
            <a:fillRect/>
          </a:stretch>
        </p:blipFill>
        <p:spPr bwMode="auto">
          <a:xfrm>
            <a:off x="228600" y="1219200"/>
            <a:ext cx="8686800" cy="4746571"/>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lgn="just"/>
            <a:r>
              <a:rPr lang="en-IN" dirty="0" smtClean="0">
                <a:latin typeface="Times New Roman" panose="02020603050405020304" pitchFamily="18" charset="0"/>
                <a:cs typeface="Times New Roman" panose="02020603050405020304" pitchFamily="18" charset="0"/>
              </a:rPr>
              <a:t>Separation allows client and server to be independently developed and updated.</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Stateless</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Each request from client to server must contain all the info. Necessary to understand the request, and cannot take advantage of any stored context on the server.</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Cache-able</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Cache constraint requires that the data within a response to a request be implicitly or explicitly labelled as cache-able or non-cacheable. If a response is cache-able, then a client cache is given the right to reuse that response data for later, equivalent requests.</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Layered System</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constraints the behaviour of components such that each component cannot see beyond the immediate layer with which they are interacting.</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User Interface</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constraint requires that the method of communication between a client and a server must be uniform.</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Code on Demand</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Servers can provide executable code or scripts for clients to execute in them context. This constraint is the only one that is optional.</a:t>
            </a:r>
            <a:endParaRPr lang="en-US" dirty="0" smtClean="0">
              <a:latin typeface="Times New Roman" panose="02020603050405020304" pitchFamily="18" charset="0"/>
              <a:cs typeface="Times New Roman" panose="02020603050405020304" pitchFamily="18" charset="0"/>
            </a:endParaRPr>
          </a:p>
          <a:p>
            <a:pPr algn="just"/>
            <a:r>
              <a:rPr lang="en-IN" b="1" dirty="0" smtClean="0">
                <a:solidFill>
                  <a:srgbClr val="FF0000"/>
                </a:solidFill>
                <a:latin typeface="Times New Roman" panose="02020603050405020304" pitchFamily="18" charset="0"/>
                <a:cs typeface="Times New Roman" panose="02020603050405020304" pitchFamily="18" charset="0"/>
              </a:rPr>
              <a:t>Request-Response model used by REST</a:t>
            </a:r>
            <a:r>
              <a:rPr lang="en-IN" b="1"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r>
              <a:rPr lang="en-IN" dirty="0" err="1" smtClean="0">
                <a:latin typeface="Times New Roman" panose="02020603050405020304" pitchFamily="18" charset="0"/>
                <a:cs typeface="Times New Roman" panose="02020603050405020304" pitchFamily="18" charset="0"/>
              </a:rPr>
              <a:t>RESTful</a:t>
            </a:r>
            <a:r>
              <a:rPr lang="en-IN" dirty="0" smtClean="0">
                <a:latin typeface="Times New Roman" panose="02020603050405020304" pitchFamily="18" charset="0"/>
                <a:cs typeface="Times New Roman" panose="02020603050405020304" pitchFamily="18" charset="0"/>
              </a:rPr>
              <a:t> web service is a collection of resources which are represented by URIs. </a:t>
            </a:r>
            <a:r>
              <a:rPr lang="en-IN" dirty="0" err="1" smtClean="0">
                <a:latin typeface="Times New Roman" panose="02020603050405020304" pitchFamily="18" charset="0"/>
                <a:cs typeface="Times New Roman" panose="02020603050405020304" pitchFamily="18" charset="0"/>
              </a:rPr>
              <a:t>RESTful</a:t>
            </a:r>
            <a:r>
              <a:rPr lang="en-IN" dirty="0" smtClean="0">
                <a:latin typeface="Times New Roman" panose="02020603050405020304" pitchFamily="18" charset="0"/>
                <a:cs typeface="Times New Roman" panose="02020603050405020304" pitchFamily="18" charset="0"/>
              </a:rPr>
              <a:t> web API has a base URI. The clients and requests to these URIs using the methods defined by the HTTP protocol (e.g.: GET, PUT, POST or DELETE). A </a:t>
            </a:r>
            <a:r>
              <a:rPr lang="en-IN" dirty="0" err="1" smtClean="0">
                <a:latin typeface="Times New Roman" panose="02020603050405020304" pitchFamily="18" charset="0"/>
                <a:cs typeface="Times New Roman" panose="02020603050405020304" pitchFamily="18" charset="0"/>
              </a:rPr>
              <a:t>RESTful</a:t>
            </a:r>
            <a:r>
              <a:rPr lang="en-IN" dirty="0" smtClean="0">
                <a:latin typeface="Times New Roman" panose="02020603050405020304" pitchFamily="18" charset="0"/>
                <a:cs typeface="Times New Roman" panose="02020603050405020304" pitchFamily="18" charset="0"/>
              </a:rPr>
              <a:t> web service can support various interfaces</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85800"/>
          </a:xfrm>
        </p:spPr>
        <p:txBody>
          <a:bodyPr>
            <a:normAutofit/>
          </a:bodyPr>
          <a:lstStyle/>
          <a:p>
            <a:pPr algn="l"/>
            <a:r>
              <a:rPr lang="en-US" sz="3200" b="1" dirty="0" smtClean="0">
                <a:solidFill>
                  <a:srgbClr val="FF0000"/>
                </a:solidFill>
                <a:latin typeface="Times New Roman" panose="02020603050405020304" pitchFamily="18" charset="0"/>
                <a:cs typeface="Times New Roman" panose="02020603050405020304" pitchFamily="18" charset="0"/>
              </a:rPr>
              <a:t>Request – Response Model</a:t>
            </a:r>
            <a:endParaRPr lang="en-US" sz="3200"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lum bright="-25000" contrast="42000"/>
            <a:extLst>
              <a:ext uri="{28A0092B-C50C-407E-A947-70E740481C1C}">
                <a14:useLocalDpi xmlns:a14="http://schemas.microsoft.com/office/drawing/2010/main" val="0"/>
              </a:ext>
            </a:extLst>
          </a:blip>
          <a:srcRect/>
          <a:stretch>
            <a:fillRect/>
          </a:stretch>
        </p:blipFill>
        <p:spPr bwMode="auto">
          <a:xfrm>
            <a:off x="609600" y="685800"/>
            <a:ext cx="8001000" cy="586739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b="1" dirty="0" smtClean="0">
                <a:solidFill>
                  <a:srgbClr val="FF0000"/>
                </a:solidFill>
              </a:rPr>
              <a:t>What is the internet of things (</a:t>
            </a:r>
            <a:r>
              <a:rPr lang="en-US" b="1" dirty="0" err="1" smtClean="0">
                <a:solidFill>
                  <a:srgbClr val="FF0000"/>
                </a:solidFill>
              </a:rPr>
              <a:t>IoT</a:t>
            </a:r>
            <a:r>
              <a:rPr lang="en-US" b="1" dirty="0" smtClean="0">
                <a:solidFill>
                  <a:srgbClr val="FF0000"/>
                </a:solidFill>
              </a:rPr>
              <a:t>)?</a:t>
            </a:r>
            <a:br>
              <a:rPr lang="en-US" dirty="0" smtClean="0"/>
            </a:br>
            <a:endParaRPr lang="en-US" dirty="0"/>
          </a:p>
        </p:txBody>
      </p:sp>
      <p:sp>
        <p:nvSpPr>
          <p:cNvPr id="3" name="Content Placeholder 2"/>
          <p:cNvSpPr>
            <a:spLocks noGrp="1"/>
          </p:cNvSpPr>
          <p:nvPr>
            <p:ph idx="1"/>
          </p:nvPr>
        </p:nvSpPr>
        <p:spPr>
          <a:xfrm>
            <a:off x="0" y="762000"/>
            <a:ext cx="9144000" cy="5791200"/>
          </a:xfrm>
        </p:spPr>
        <p:txBody>
          <a:bodyPr>
            <a:normAutofit/>
          </a:bodyPr>
          <a:lstStyle/>
          <a:p>
            <a:endParaRPr lang="en-US" sz="2400" dirty="0" smtClean="0">
              <a:latin typeface="Times New Roman" panose="02020603050405020304" pitchFamily="18" charset="0"/>
              <a:cs typeface="Times New Roman" panose="02020603050405020304" pitchFamily="18" charset="0"/>
            </a:endParaRPr>
          </a:p>
          <a:p>
            <a:pPr>
              <a:buNone/>
            </a:pPr>
            <a:r>
              <a:rPr lang="en-US" sz="2400" dirty="0" smtClean="0"/>
              <a:t>“The </a:t>
            </a:r>
            <a:r>
              <a:rPr lang="en-US" sz="2400" b="1" dirty="0" smtClean="0"/>
              <a:t>Internet of Things</a:t>
            </a:r>
            <a:r>
              <a:rPr lang="en-US" sz="2400" dirty="0" smtClean="0"/>
              <a:t> (</a:t>
            </a:r>
            <a:r>
              <a:rPr lang="en-US" sz="2400" b="1" dirty="0" err="1" smtClean="0"/>
              <a:t>IoT</a:t>
            </a:r>
            <a:r>
              <a:rPr lang="en-US" sz="2400" dirty="0" smtClean="0"/>
              <a:t>) is a system of </a:t>
            </a:r>
            <a:r>
              <a:rPr lang="en-US" sz="2400" dirty="0" smtClean="0"/>
              <a:t>interrelated</a:t>
            </a:r>
            <a:endParaRPr lang="en-US" sz="2400" dirty="0" smtClean="0"/>
          </a:p>
          <a:p>
            <a:pPr>
              <a:buNone/>
            </a:pPr>
            <a:r>
              <a:rPr lang="en-US" sz="2400" dirty="0" smtClean="0"/>
              <a:t> </a:t>
            </a:r>
            <a:r>
              <a:rPr lang="en-US" sz="2400" dirty="0" smtClean="0"/>
              <a:t>computing devices, mechanical and digital machines</a:t>
            </a:r>
            <a:r>
              <a:rPr lang="en-US" sz="2400" dirty="0" smtClean="0"/>
              <a:t>,</a:t>
            </a:r>
            <a:endParaRPr lang="en-US" sz="2400" dirty="0" smtClean="0"/>
          </a:p>
          <a:p>
            <a:pPr>
              <a:buNone/>
            </a:pPr>
            <a:r>
              <a:rPr lang="en-US" sz="2400" dirty="0" smtClean="0"/>
              <a:t> </a:t>
            </a:r>
            <a:r>
              <a:rPr lang="en-US" sz="2400" dirty="0" smtClean="0"/>
              <a:t>objects, animals or people that are provided </a:t>
            </a:r>
            <a:r>
              <a:rPr lang="en-US" sz="2400" dirty="0" smtClean="0"/>
              <a:t>with</a:t>
            </a:r>
            <a:endParaRPr lang="en-US" sz="2400" dirty="0" smtClean="0"/>
          </a:p>
          <a:p>
            <a:pPr>
              <a:buNone/>
            </a:pPr>
            <a:r>
              <a:rPr lang="en-US" sz="2400" dirty="0" smtClean="0"/>
              <a:t> </a:t>
            </a:r>
            <a:r>
              <a:rPr lang="en-US" sz="2400" dirty="0" smtClean="0"/>
              <a:t>unique identifiers and the ability to transfer </a:t>
            </a:r>
            <a:r>
              <a:rPr lang="en-US" sz="2400" dirty="0" smtClean="0"/>
              <a:t>data</a:t>
            </a:r>
            <a:endParaRPr lang="en-US" sz="2400" dirty="0" smtClean="0"/>
          </a:p>
          <a:p>
            <a:pPr>
              <a:buNone/>
            </a:pPr>
            <a:r>
              <a:rPr lang="en-US" sz="2400" dirty="0" smtClean="0"/>
              <a:t> </a:t>
            </a:r>
            <a:r>
              <a:rPr lang="en-US" sz="2400" dirty="0" smtClean="0"/>
              <a:t>over a network without requiring human-to-human </a:t>
            </a:r>
            <a:r>
              <a:rPr lang="en-US" sz="2400" dirty="0" smtClean="0"/>
              <a:t>or</a:t>
            </a:r>
            <a:endParaRPr lang="en-US" sz="2400" dirty="0" smtClean="0"/>
          </a:p>
          <a:p>
            <a:pPr>
              <a:buNone/>
            </a:pPr>
            <a:r>
              <a:rPr lang="en-US" sz="2400" dirty="0" smtClean="0"/>
              <a:t> </a:t>
            </a:r>
            <a:r>
              <a:rPr lang="en-US" sz="2400" dirty="0" smtClean="0"/>
              <a:t>human-to-computer interaction.”</a:t>
            </a:r>
            <a:endParaRPr lang="en-IN" sz="2400" dirty="0" smtClean="0"/>
          </a:p>
          <a:p>
            <a:r>
              <a:rPr lang="en-US" sz="2400" dirty="0" smtClean="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internet of things, or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is a system of interrelated , Internet-connected objects which are able to collect and transfer data over a wireless network without human intervention.</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For ex: smart fitness bands or watches, drivers, cars or drones, smart homes that can be unlocked through smart phones and smart cars etc..</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4200" y="457200"/>
            <a:ext cx="2209800" cy="250507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762000"/>
          </a:xfrm>
        </p:spPr>
        <p:txBody>
          <a:bodyPr>
            <a:normAutofit/>
          </a:bodyPr>
          <a:lstStyle/>
          <a:p>
            <a:pPr algn="l"/>
            <a:r>
              <a:rPr lang="en-US" sz="3200" b="1" dirty="0" smtClean="0">
                <a:solidFill>
                  <a:srgbClr val="FF0000"/>
                </a:solidFill>
                <a:latin typeface="Times New Roman" panose="02020603050405020304" pitchFamily="18" charset="0"/>
                <a:cs typeface="Times New Roman" panose="02020603050405020304" pitchFamily="18" charset="0"/>
              </a:rPr>
              <a:t>WEBSOCKETS</a:t>
            </a:r>
            <a:endParaRPr lang="en-US" sz="3200"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lum bright="-23000" contrast="11000"/>
            <a:extLst>
              <a:ext uri="{28A0092B-C50C-407E-A947-70E740481C1C}">
                <a14:useLocalDpi xmlns:a14="http://schemas.microsoft.com/office/drawing/2010/main" val="0"/>
              </a:ext>
            </a:extLst>
          </a:blip>
          <a:srcRect/>
          <a:stretch>
            <a:fillRect/>
          </a:stretch>
        </p:blipFill>
        <p:spPr bwMode="auto">
          <a:xfrm>
            <a:off x="228600" y="838200"/>
            <a:ext cx="8610600" cy="601979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endParaRPr lang="en-US" sz="6600" dirty="0" smtClean="0">
              <a:solidFill>
                <a:srgbClr val="C00000"/>
              </a:solidFill>
              <a:latin typeface="Times New Roman" panose="02020603050405020304" pitchFamily="18" charset="0"/>
              <a:cs typeface="Times New Roman" panose="02020603050405020304" pitchFamily="18" charset="0"/>
            </a:endParaRPr>
          </a:p>
          <a:p>
            <a:pPr algn="ctr">
              <a:buNone/>
            </a:pPr>
            <a:r>
              <a:rPr lang="en-US" sz="6600" dirty="0" smtClean="0">
                <a:solidFill>
                  <a:srgbClr val="C00000"/>
                </a:solidFill>
                <a:latin typeface="Times New Roman" panose="02020603050405020304" pitchFamily="18" charset="0"/>
                <a:cs typeface="Times New Roman" panose="02020603050405020304" pitchFamily="18" charset="0"/>
              </a:rPr>
              <a:t>END OF UNIT - 1</a:t>
            </a:r>
            <a:endParaRPr lang="en-US" sz="6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1417638"/>
          </a:xfrm>
        </p:spPr>
        <p:txBody>
          <a:bodyPr>
            <a:normAutofit fontScale="90000"/>
          </a:bodyPr>
          <a:lstStyle/>
          <a:p>
            <a:r>
              <a:rPr lang="en-US" b="1" dirty="0" smtClean="0">
                <a:solidFill>
                  <a:srgbClr val="FF0000"/>
                </a:solidFill>
              </a:rPr>
              <a:t>What is the internet of things (</a:t>
            </a:r>
            <a:r>
              <a:rPr lang="en-US" b="1" dirty="0" err="1" smtClean="0">
                <a:solidFill>
                  <a:srgbClr val="FF0000"/>
                </a:solidFill>
              </a:rPr>
              <a:t>IoT</a:t>
            </a:r>
            <a:r>
              <a:rPr lang="en-US" b="1" dirty="0" smtClean="0">
                <a:solidFill>
                  <a:srgbClr val="FF0000"/>
                </a:solidFill>
              </a:rPr>
              <a:t>)?</a:t>
            </a:r>
            <a:br>
              <a:rPr lang="en-US" dirty="0" smtClean="0"/>
            </a:br>
            <a:endParaRPr lang="en-US"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internet of things, or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is a system of interrelated computing devices, mechanical and digital machines, objects, animals or people that are provided with unique identifiers (</a:t>
            </a:r>
            <a:r>
              <a:rPr lang="en-US" sz="2400" u="sng" dirty="0" smtClean="0">
                <a:latin typeface="Times New Roman" panose="02020603050405020304" pitchFamily="18" charset="0"/>
                <a:cs typeface="Times New Roman" panose="02020603050405020304" pitchFamily="18" charset="0"/>
                <a:hlinkClick r:id="rId1"/>
              </a:rPr>
              <a:t>UIDs</a:t>
            </a:r>
            <a:r>
              <a:rPr lang="en-US" sz="2400" dirty="0" smtClean="0">
                <a:latin typeface="Times New Roman" panose="02020603050405020304" pitchFamily="18" charset="0"/>
                <a:cs typeface="Times New Roman" panose="02020603050405020304" pitchFamily="18" charset="0"/>
              </a:rPr>
              <a:t>) and the ability to transfer data over a network without requiring human-to-human or human-to-computer interaction.</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 </a:t>
            </a:r>
            <a:r>
              <a:rPr lang="en-US" sz="2400" dirty="0" smtClean="0">
                <a:latin typeface="Times New Roman" panose="02020603050405020304" pitchFamily="18" charset="0"/>
                <a:cs typeface="Times New Roman" panose="02020603050405020304" pitchFamily="18" charset="0"/>
                <a:hlinkClick r:id="rId2"/>
              </a:rPr>
              <a:t>thing</a:t>
            </a:r>
            <a:r>
              <a:rPr lang="en-US" sz="2400" dirty="0" smtClean="0">
                <a:latin typeface="Times New Roman" panose="02020603050405020304" pitchFamily="18" charset="0"/>
                <a:cs typeface="Times New Roman" panose="02020603050405020304" pitchFamily="18" charset="0"/>
              </a:rPr>
              <a:t> in the internet of things can be a person with a heart monitor implant, a farm animal with a </a:t>
            </a:r>
            <a:r>
              <a:rPr lang="en-US" sz="2400" dirty="0" smtClean="0">
                <a:latin typeface="Times New Roman" panose="02020603050405020304" pitchFamily="18" charset="0"/>
                <a:cs typeface="Times New Roman" panose="02020603050405020304" pitchFamily="18" charset="0"/>
                <a:hlinkClick r:id="rId3"/>
              </a:rPr>
              <a:t>biochip transponder</a:t>
            </a:r>
            <a:r>
              <a:rPr lang="en-US" sz="2400" dirty="0" smtClean="0">
                <a:latin typeface="Times New Roman" panose="02020603050405020304" pitchFamily="18" charset="0"/>
                <a:cs typeface="Times New Roman" panose="02020603050405020304" pitchFamily="18" charset="0"/>
              </a:rPr>
              <a:t>, an automobile that has built-in </a:t>
            </a:r>
            <a:r>
              <a:rPr lang="en-US" sz="2400" dirty="0" smtClean="0">
                <a:latin typeface="Times New Roman" panose="02020603050405020304" pitchFamily="18" charset="0"/>
                <a:cs typeface="Times New Roman" panose="02020603050405020304" pitchFamily="18" charset="0"/>
                <a:hlinkClick r:id="rId4"/>
              </a:rPr>
              <a:t>sensors</a:t>
            </a:r>
            <a:r>
              <a:rPr lang="en-US" sz="2400" dirty="0" smtClean="0">
                <a:latin typeface="Times New Roman" panose="02020603050405020304" pitchFamily="18" charset="0"/>
                <a:cs typeface="Times New Roman" panose="02020603050405020304" pitchFamily="18" charset="0"/>
              </a:rPr>
              <a:t> to alert the driver when tire pressure is low or any other natural or man-made object that can be assigned an Internet Protocol (IP) address and is able to transfer data over a network.</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Increasingly, organizations in a variety of industries are using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to operate more efficiently, better understand customers to deliver enhanced customer service, improve decision-making and increase the value of the business.</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3200" b="1" dirty="0" smtClean="0">
                <a:solidFill>
                  <a:srgbClr val="FF0000"/>
                </a:solidFill>
                <a:latin typeface="Times New Roman" panose="02020603050405020304" pitchFamily="18" charset="0"/>
                <a:cs typeface="Times New Roman" panose="02020603050405020304" pitchFamily="18" charset="0"/>
              </a:rPr>
              <a:t>How does </a:t>
            </a:r>
            <a:r>
              <a:rPr lang="en-US" sz="3200" b="1" dirty="0" err="1" smtClean="0">
                <a:solidFill>
                  <a:srgbClr val="FF0000"/>
                </a:solidFill>
                <a:latin typeface="Times New Roman" panose="02020603050405020304" pitchFamily="18" charset="0"/>
                <a:cs typeface="Times New Roman" panose="02020603050405020304" pitchFamily="18" charset="0"/>
              </a:rPr>
              <a:t>IoT</a:t>
            </a:r>
            <a:r>
              <a:rPr lang="en-US" sz="3200" b="1" dirty="0" smtClean="0">
                <a:solidFill>
                  <a:srgbClr val="FF0000"/>
                </a:solidFill>
                <a:latin typeface="Times New Roman" panose="02020603050405020304" pitchFamily="18" charset="0"/>
                <a:cs typeface="Times New Roman" panose="02020603050405020304" pitchFamily="18" charset="0"/>
              </a:rPr>
              <a:t> work?</a:t>
            </a:r>
            <a:br>
              <a:rPr lang="en-US" sz="3200" b="1" dirty="0" smtClean="0">
                <a:solidFill>
                  <a:srgbClr val="FF0000"/>
                </a:solidFill>
                <a:latin typeface="Times New Roman" panose="02020603050405020304" pitchFamily="18" charset="0"/>
                <a:cs typeface="Times New Roman" panose="02020603050405020304" pitchFamily="18" charset="0"/>
              </a:rPr>
            </a:b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762000"/>
            <a:ext cx="8915400" cy="6096000"/>
          </a:xfrm>
        </p:spPr>
        <p:txBody>
          <a:bodyPr>
            <a:normAutofit/>
          </a:bodyPr>
          <a:lstStyle/>
          <a:p>
            <a:r>
              <a:rPr lang="en-US" sz="2800" dirty="0" smtClean="0">
                <a:latin typeface="Times New Roman" panose="02020603050405020304" pitchFamily="18" charset="0"/>
                <a:cs typeface="Times New Roman" panose="02020603050405020304" pitchFamily="18" charset="0"/>
              </a:rPr>
              <a:t>An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ecosystem consists of web-enabled smart devices that use embedded systems, such as processors, sensors and communication hardware, to collect, send and act on data they acquire from their environments.</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hlinkClick r:id="rId1"/>
              </a:rPr>
              <a:t>IoT</a:t>
            </a:r>
            <a:r>
              <a:rPr lang="en-US" sz="2800" u="sng" dirty="0" smtClean="0">
                <a:latin typeface="Times New Roman" panose="02020603050405020304" pitchFamily="18" charset="0"/>
                <a:cs typeface="Times New Roman" panose="02020603050405020304" pitchFamily="18" charset="0"/>
                <a:hlinkClick r:id="rId1"/>
              </a:rPr>
              <a:t> devices</a:t>
            </a:r>
            <a:r>
              <a:rPr lang="en-US" sz="2800" dirty="0" smtClean="0">
                <a:latin typeface="Times New Roman" panose="02020603050405020304" pitchFamily="18" charset="0"/>
                <a:cs typeface="Times New Roman" panose="02020603050405020304" pitchFamily="18" charset="0"/>
              </a:rPr>
              <a:t> share the sensor data they collect by connecting to an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gateway or other edge device where data is either sent to the cloud to be analyzed or analyzed locally. Sometimes, these devices communicate with other related devices and act on the information they get from one another.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The devices do most of the work without human intervention, although people can interact with the devices.</a:t>
            </a:r>
            <a:endParaRPr lang="en-US" sz="2800"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IN" b="1" dirty="0" smtClean="0"/>
              <a:t>1) Sensors/Devices</a:t>
            </a:r>
            <a:endParaRPr lang="en-IN" b="1" dirty="0" smtClean="0"/>
          </a:p>
          <a:p>
            <a:r>
              <a:rPr lang="en-IN" b="1" dirty="0" smtClean="0"/>
              <a:t>2) Connectivity</a:t>
            </a:r>
            <a:endParaRPr lang="en-IN" b="1" dirty="0" smtClean="0"/>
          </a:p>
          <a:p>
            <a:r>
              <a:rPr lang="en-IN" b="1" dirty="0" smtClean="0"/>
              <a:t>3) Data Processing</a:t>
            </a:r>
            <a:endParaRPr lang="en-IN" b="1" dirty="0" smtClean="0"/>
          </a:p>
          <a:p>
            <a:r>
              <a:rPr lang="en-IN" b="1" dirty="0" smtClean="0"/>
              <a:t>4)User </a:t>
            </a:r>
            <a:r>
              <a:rPr lang="en-IN" b="1" dirty="0" smtClean="0"/>
              <a:t>Interface</a:t>
            </a:r>
            <a:endParaRPr lang="en-IN" b="1" dirty="0" smtClean="0"/>
          </a:p>
          <a:p>
            <a:endParaRPr lang="en-IN" dirty="0" smtClean="0"/>
          </a:p>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3048000"/>
            <a:ext cx="7257146" cy="228600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pPr algn="l"/>
            <a:r>
              <a:rPr lang="en-IN" sz="3800" b="1" u="sng" dirty="0" smtClean="0">
                <a:solidFill>
                  <a:srgbClr val="FF0000"/>
                </a:solidFill>
                <a:latin typeface="Times New Roman" panose="02020603050405020304" pitchFamily="18" charset="0"/>
                <a:cs typeface="Times New Roman" panose="02020603050405020304" pitchFamily="18" charset="0"/>
              </a:rPr>
              <a:t>Sensors in even the holy cow!</a:t>
            </a:r>
            <a:endParaRPr lang="en-US" sz="3800"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a:stretch>
            <a:fillRect/>
          </a:stretch>
        </p:blipFill>
        <p:spPr bwMode="auto">
          <a:xfrm>
            <a:off x="2514600" y="838200"/>
            <a:ext cx="3909150" cy="3124200"/>
          </a:xfrm>
          <a:prstGeom prst="rect">
            <a:avLst/>
          </a:prstGeom>
          <a:noFill/>
          <a:ln w="9525">
            <a:noFill/>
            <a:miter lim="800000"/>
            <a:headEnd/>
            <a:tailEnd/>
          </a:ln>
        </p:spPr>
      </p:pic>
      <p:sp>
        <p:nvSpPr>
          <p:cNvPr id="5" name="Rectangle 4"/>
          <p:cNvSpPr/>
          <p:nvPr/>
        </p:nvSpPr>
        <p:spPr>
          <a:xfrm>
            <a:off x="228600" y="4191000"/>
            <a:ext cx="8229600" cy="2308324"/>
          </a:xfrm>
          <a:prstGeom prst="rect">
            <a:avLst/>
          </a:prstGeom>
        </p:spPr>
        <p:txBody>
          <a:bodyPr wrap="square">
            <a:spAutoFit/>
          </a:bodyPr>
          <a:lstStyle/>
          <a:p>
            <a:r>
              <a:rPr lang="en-IN" sz="2400" dirty="0" smtClean="0">
                <a:latin typeface="Times New Roman" panose="02020603050405020304" pitchFamily="18" charset="0"/>
                <a:cs typeface="Times New Roman" panose="02020603050405020304" pitchFamily="18" charset="0"/>
              </a:rPr>
              <a:t>In the world of </a:t>
            </a:r>
            <a:r>
              <a:rPr lang="en-IN" sz="2400" dirty="0" err="1" smtClean="0">
                <a:latin typeface="Times New Roman" panose="02020603050405020304" pitchFamily="18" charset="0"/>
                <a:cs typeface="Times New Roman" panose="02020603050405020304" pitchFamily="18" charset="0"/>
              </a:rPr>
              <a:t>IoT</a:t>
            </a:r>
            <a:r>
              <a:rPr lang="en-IN" sz="2400" dirty="0" smtClean="0">
                <a:latin typeface="Times New Roman" panose="02020603050405020304" pitchFamily="18" charset="0"/>
                <a:cs typeface="Times New Roman" panose="02020603050405020304" pitchFamily="18" charset="0"/>
              </a:rPr>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20387</Words>
  <Application>WPS Presentation</Application>
  <PresentationFormat>On-screen Show (4:3)</PresentationFormat>
  <Paragraphs>315</Paragraphs>
  <Slides>51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Arial</vt:lpstr>
      <vt:lpstr>SimSun</vt:lpstr>
      <vt:lpstr>Wingdings</vt:lpstr>
      <vt:lpstr>Times New Roman</vt:lpstr>
      <vt:lpstr>Calibri</vt:lpstr>
      <vt:lpstr>Microsoft YaHei</vt:lpstr>
      <vt:lpstr>Arial Unicode MS</vt:lpstr>
      <vt:lpstr>Office Theme</vt:lpstr>
      <vt:lpstr>UNIT-1</vt:lpstr>
      <vt:lpstr>History of IoT</vt:lpstr>
      <vt:lpstr>History of IOT</vt:lpstr>
      <vt:lpstr>TOPICS TO BE COVERED</vt:lpstr>
      <vt:lpstr>What is the internet of things (IoT)? </vt:lpstr>
      <vt:lpstr>What is the internet of things (IoT)? </vt:lpstr>
      <vt:lpstr>How does IoT work? </vt:lpstr>
      <vt:lpstr>PowerPoint 演示文稿</vt:lpstr>
      <vt:lpstr>Sensors in even the holy cow!</vt:lpstr>
      <vt:lpstr>PowerPoint 演示文稿</vt:lpstr>
      <vt:lpstr>Applications of IoT</vt:lpstr>
      <vt:lpstr>Few Applications of IoT</vt:lpstr>
      <vt:lpstr>Characteristics of Internet of Things: </vt:lpstr>
      <vt:lpstr>PowerPoint 演示文稿</vt:lpstr>
      <vt:lpstr>PowerPoint 演示文稿</vt:lpstr>
      <vt:lpstr>Architecture of IoT: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Three layer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IoT Protocols: </vt:lpstr>
      <vt:lpstr>PowerPoint 演示文稿</vt:lpstr>
      <vt:lpstr>PowerPoint 演示文稿</vt:lpstr>
      <vt:lpstr>PowerPoint 演示文稿</vt:lpstr>
      <vt:lpstr>PowerPoint 演示文稿</vt:lpstr>
      <vt:lpstr> IoT Functional blocks  </vt:lpstr>
      <vt:lpstr>PowerPoint 演示文稿</vt:lpstr>
      <vt:lpstr>PowerPoint 演示文稿</vt:lpstr>
      <vt:lpstr>SECURITY:</vt:lpstr>
      <vt:lpstr>IoT COMMUNICATION MODELS</vt:lpstr>
      <vt:lpstr>Push-Pull Model </vt:lpstr>
      <vt:lpstr>Exclusive Pair Model </vt:lpstr>
      <vt:lpstr>IoT COMMUNICATION APIs </vt:lpstr>
      <vt:lpstr>IoT COMMUNICATION APIs: RESTFul </vt:lpstr>
      <vt:lpstr>PowerPoint 演示文稿</vt:lpstr>
      <vt:lpstr>Request – Response Model</vt:lpstr>
      <vt:lpstr>WEBSOCKETS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HITECHLAB</dc:creator>
  <cp:lastModifiedBy>dell</cp:lastModifiedBy>
  <cp:revision>98</cp:revision>
  <dcterms:created xsi:type="dcterms:W3CDTF">2006-08-16T00:00:00Z</dcterms:created>
  <dcterms:modified xsi:type="dcterms:W3CDTF">2022-07-17T07:34:20Z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7836D11A388447869715D2253D1DD6EC</vt:lpwstr>
  </property>
  <property fmtid="{D5CDD505-2E9C-101B-9397-08002B2CF9AE}" pid="3" name="KSOProductBuildVer">
    <vt:lpwstr>1033-11.2.0.11191</vt:lpwstr>
  </property>
</Properties>
</file>